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85"/>
  </p:notesMasterIdLst>
  <p:sldIdLst>
    <p:sldId id="257" r:id="rId2"/>
    <p:sldId id="362" r:id="rId3"/>
    <p:sldId id="258" r:id="rId4"/>
    <p:sldId id="261" r:id="rId5"/>
    <p:sldId id="354" r:id="rId6"/>
    <p:sldId id="355" r:id="rId7"/>
    <p:sldId id="352" r:id="rId8"/>
    <p:sldId id="356" r:id="rId9"/>
    <p:sldId id="315" r:id="rId10"/>
    <p:sldId id="364" r:id="rId11"/>
    <p:sldId id="318" r:id="rId12"/>
    <p:sldId id="321" r:id="rId13"/>
    <p:sldId id="320" r:id="rId14"/>
    <p:sldId id="330" r:id="rId15"/>
    <p:sldId id="322" r:id="rId16"/>
    <p:sldId id="329" r:id="rId17"/>
    <p:sldId id="328" r:id="rId18"/>
    <p:sldId id="319" r:id="rId19"/>
    <p:sldId id="346" r:id="rId20"/>
    <p:sldId id="332" r:id="rId21"/>
    <p:sldId id="334" r:id="rId22"/>
    <p:sldId id="369" r:id="rId23"/>
    <p:sldId id="370" r:id="rId24"/>
    <p:sldId id="335" r:id="rId25"/>
    <p:sldId id="336" r:id="rId26"/>
    <p:sldId id="270" r:id="rId27"/>
    <p:sldId id="274" r:id="rId28"/>
    <p:sldId id="284" r:id="rId29"/>
    <p:sldId id="275" r:id="rId30"/>
    <p:sldId id="276" r:id="rId31"/>
    <p:sldId id="282" r:id="rId32"/>
    <p:sldId id="283" r:id="rId33"/>
    <p:sldId id="337" r:id="rId34"/>
    <p:sldId id="338" r:id="rId35"/>
    <p:sldId id="277" r:id="rId36"/>
    <p:sldId id="314" r:id="rId37"/>
    <p:sldId id="278" r:id="rId38"/>
    <p:sldId id="365" r:id="rId39"/>
    <p:sldId id="339" r:id="rId40"/>
    <p:sldId id="366" r:id="rId41"/>
    <p:sldId id="341" r:id="rId42"/>
    <p:sldId id="342" r:id="rId43"/>
    <p:sldId id="279" r:id="rId44"/>
    <p:sldId id="357" r:id="rId45"/>
    <p:sldId id="358" r:id="rId46"/>
    <p:sldId id="359" r:id="rId47"/>
    <p:sldId id="360" r:id="rId48"/>
    <p:sldId id="367" r:id="rId49"/>
    <p:sldId id="347" r:id="rId50"/>
    <p:sldId id="343" r:id="rId51"/>
    <p:sldId id="348" r:id="rId52"/>
    <p:sldId id="344" r:id="rId53"/>
    <p:sldId id="345" r:id="rId54"/>
    <p:sldId id="349" r:id="rId55"/>
    <p:sldId id="368" r:id="rId56"/>
    <p:sldId id="361" r:id="rId57"/>
    <p:sldId id="363" r:id="rId58"/>
    <p:sldId id="371" r:id="rId59"/>
    <p:sldId id="375" r:id="rId60"/>
    <p:sldId id="376" r:id="rId61"/>
    <p:sldId id="373" r:id="rId62"/>
    <p:sldId id="377" r:id="rId63"/>
    <p:sldId id="379" r:id="rId64"/>
    <p:sldId id="381" r:id="rId65"/>
    <p:sldId id="382" r:id="rId66"/>
    <p:sldId id="383" r:id="rId67"/>
    <p:sldId id="384" r:id="rId68"/>
    <p:sldId id="385" r:id="rId69"/>
    <p:sldId id="390" r:id="rId70"/>
    <p:sldId id="399" r:id="rId71"/>
    <p:sldId id="392" r:id="rId72"/>
    <p:sldId id="398" r:id="rId73"/>
    <p:sldId id="391" r:id="rId74"/>
    <p:sldId id="393" r:id="rId75"/>
    <p:sldId id="388" r:id="rId76"/>
    <p:sldId id="395" r:id="rId77"/>
    <p:sldId id="396" r:id="rId78"/>
    <p:sldId id="397" r:id="rId79"/>
    <p:sldId id="401" r:id="rId80"/>
    <p:sldId id="400" r:id="rId81"/>
    <p:sldId id="403" r:id="rId82"/>
    <p:sldId id="405" r:id="rId83"/>
    <p:sldId id="40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e Soraggi" initials="SS" lastIdx="1" clrIdx="0">
    <p:extLst>
      <p:ext uri="{19B8F6BF-5375-455C-9EA6-DF929625EA0E}">
        <p15:presenceInfo xmlns:p15="http://schemas.microsoft.com/office/powerpoint/2012/main" userId="S::au612681@uni.au.dk::a175278c-165c-4fba-a242-9291717a12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5EA"/>
    <a:srgbClr val="4472C4"/>
    <a:srgbClr val="A967D3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62"/>
    <p:restoredTop sz="94904"/>
  </p:normalViewPr>
  <p:slideViewPr>
    <p:cSldViewPr snapToGrid="0" snapToObjects="1">
      <p:cViewPr>
        <p:scale>
          <a:sx n="137" d="100"/>
          <a:sy n="137" d="100"/>
        </p:scale>
        <p:origin x="-1576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ADCE8-4C4E-594C-B610-BC1B67BBD78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0B54-DF21-1C48-A5D5-1AC762B5D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F0B54-DF21-1C48-A5D5-1AC762B5D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9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6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8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38ED-009A-CB43-A994-40B026B20A0D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BFb0020217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usir.salford.ac.uk/id/eprint/52074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BF02288916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2011.0130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stats.stackexchange.com/questions/301276/calculating-t-sne-gradient-a-mistake-in-the-original-t-sne-paper" TargetMode="Externa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umap-learn.readthedocs.io/en/latest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melville/uwot" TargetMode="External"/><Relationship Id="rId2" Type="http://schemas.openxmlformats.org/officeDocument/2006/relationships/hyperlink" Target="https://pypi.org/project/umap-lear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hyperlink" Target="https://paperswithcode.com/method/parametric-umap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sne.readthedocs.io/en/latest/tsne_algorithm.html" TargetMode="External"/><Relationship Id="rId2" Type="http://schemas.openxmlformats.org/officeDocument/2006/relationships/hyperlink" Target="https://jlmelville.github.io/uwot/umap-for-tsn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05.07536" TargetMode="External"/><Relationship Id="rId5" Type="http://schemas.openxmlformats.org/officeDocument/2006/relationships/hyperlink" Target="https://distill.pub/2016/misread-tsne/" TargetMode="External"/><Relationship Id="rId4" Type="http://schemas.openxmlformats.org/officeDocument/2006/relationships/hyperlink" Target="https://jheer.github.io/barnes-hut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pdf/1706.02582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researchgate.net/publication/348945930_Initialization_is_critical_for_preserving_global_data_structure_in_both_t-SNE_and_UMAP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005" TargetMode="External"/><Relationship Id="rId2" Type="http://schemas.openxmlformats.org/officeDocument/2006/relationships/hyperlink" Target="https://jmlr.org/papers/v15/vandermaaten14a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K-medoids" TargetMode="External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tchievink.com/blog/2018/05/18/algorithm-breakdown-affinity-propagation/" TargetMode="External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ell.com/current-biology/fulltext/S0960-9822(14)00275-9?_returnURL=https%3A%2F%2Flinkinghub.elsevier.com%2Fretrieve%2Fpii%2FS0960982214002759%3Fshowall%3Dtrue" TargetMode="External"/><Relationship Id="rId4" Type="http://schemas.openxmlformats.org/officeDocument/2006/relationships/hyperlink" Target="https://www.sci.news/biology/science-hummingbird-family-tree-01829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stats.stackexchange.com/questions/195446/choosing-the-right-linkage-method-for-hierarchical-cluste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plot.smk.dk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gif"/><Relationship Id="rId3" Type="http://schemas.openxmlformats.org/officeDocument/2006/relationships/hyperlink" Target="https://anderfernandez.com/en/blog/dbscan-python-tutorial/" TargetMode="External"/><Relationship Id="rId7" Type="http://schemas.openxmlformats.org/officeDocument/2006/relationships/image" Target="../media/image97.gif"/><Relationship Id="rId2" Type="http://schemas.openxmlformats.org/officeDocument/2006/relationships/hyperlink" Target="https://pberba.github.io/stats/2020/07/08/intro-hdbsca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chapter/10.1007/978-3-540-74825-0_7" TargetMode="External"/><Relationship Id="rId5" Type="http://schemas.openxmlformats.org/officeDocument/2006/relationships/hyperlink" Target="https://www.fujipress.jp/jaciii/jc/jacii001700010060/" TargetMode="External"/><Relationship Id="rId4" Type="http://schemas.openxmlformats.org/officeDocument/2006/relationships/hyperlink" Target="https://pberba.github.io/stats/2020/01/17/hdbscan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hyperlink" Target="https://people.csail.mit.edu/dsontag/courses/ml14/notes/Luxburg07_tutorial_spectral_clustering.pdf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 err="1"/>
              <a:t>Samuele</a:t>
            </a:r>
            <a:r>
              <a:rPr lang="en-US" sz="3600" dirty="0"/>
              <a:t> </a:t>
            </a:r>
            <a:r>
              <a:rPr lang="en-US" sz="3600" dirty="0" err="1"/>
              <a:t>Soraggi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Data Scientist</a:t>
            </a:r>
          </a:p>
          <a:p>
            <a:pPr algn="ctr"/>
            <a:r>
              <a:rPr lang="en-US" sz="3600" dirty="0"/>
              <a:t>Bioinformatics Research Center,</a:t>
            </a:r>
          </a:p>
          <a:p>
            <a:pPr algn="ctr"/>
            <a:r>
              <a:rPr lang="en-US" sz="3600" dirty="0"/>
              <a:t>Aarhus University</a:t>
            </a:r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44522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UMAP</a:t>
                      </a:r>
                      <a:r>
                        <a:rPr lang="en-US" sz="1200" dirty="0"/>
                        <a:t>(only parametric)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36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53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PCA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5201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6440612" y="2034300"/>
            <a:ext cx="562205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= U𝚺</a:t>
            </a:r>
            <a:r>
              <a:rPr lang="en-US" sz="3200" i="1" baseline="30000" dirty="0"/>
              <a:t>2</a:t>
            </a:r>
            <a:r>
              <a:rPr lang="en-US" sz="3200" i="1" dirty="0"/>
              <a:t>U</a:t>
            </a:r>
            <a:r>
              <a:rPr lang="en-US" sz="3200" i="1" baseline="30000" dirty="0"/>
              <a:t>t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Y = XU = U𝚺</a:t>
            </a:r>
          </a:p>
          <a:p>
            <a:endParaRPr lang="en-US" sz="3200" dirty="0"/>
          </a:p>
          <a:p>
            <a:r>
              <a:rPr lang="en-US" sz="3200" dirty="0"/>
              <a:t>minimizing reconstruction error</a:t>
            </a:r>
          </a:p>
          <a:p>
            <a:endParaRPr lang="en-US" sz="3200" dirty="0"/>
          </a:p>
          <a:p>
            <a:r>
              <a:rPr lang="en-US" sz="3200" i="1" dirty="0"/>
              <a:t>∥U𝚺 – </a:t>
            </a:r>
            <a:r>
              <a:rPr lang="en-US" sz="3200" i="1" dirty="0" err="1"/>
              <a:t>U</a:t>
            </a:r>
            <a:r>
              <a:rPr lang="en-US" sz="3200" i="1" baseline="-25000" dirty="0" err="1"/>
              <a:t>red</a:t>
            </a:r>
            <a:r>
              <a:rPr lang="en-US" sz="3200" i="1" dirty="0"/>
              <a:t>𝚺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r>
              <a:rPr lang="en-US" sz="3200" i="1" dirty="0"/>
              <a:t>   or   ∥X - X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endParaRPr lang="en-US" sz="3200" i="1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07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BE5DB3-318A-8DD6-B411-E4C6672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" b="1242"/>
          <a:stretch/>
        </p:blipFill>
        <p:spPr>
          <a:xfrm>
            <a:off x="145027" y="1702050"/>
            <a:ext cx="6134100" cy="5155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081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limits of</a:t>
            </a:r>
            <a:br>
              <a:rPr lang="en-US" sz="4400" dirty="0"/>
            </a:br>
            <a:r>
              <a:rPr lang="en-US" sz="4400" dirty="0"/>
              <a:t>linearity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80" name="Picture 79">
            <a:extLst>
              <a:ext uri="{FF2B5EF4-FFF2-40B4-BE49-F238E27FC236}">
                <a16:creationId xmlns:a16="http://schemas.microsoft.com/office/drawing/2014/main" id="{496F62B8-C8E5-D610-592E-582A6A44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71172"/>
            <a:ext cx="4925963" cy="4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>
                <a:hlinkClick r:id="rId2"/>
              </a:rPr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560088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</p:spTree>
    <p:extLst>
      <p:ext uri="{BB962C8B-B14F-4D97-AF65-F5344CB8AC3E}">
        <p14:creationId xmlns:p14="http://schemas.microsoft.com/office/powerpoint/2010/main" val="48240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4512C-A887-D8B5-5635-66FA5798B408}"/>
              </a:ext>
            </a:extLst>
          </p:cNvPr>
          <p:cNvSpPr txBox="1"/>
          <p:nvPr/>
        </p:nvSpPr>
        <p:spPr>
          <a:xfrm>
            <a:off x="6413185" y="4177302"/>
            <a:ext cx="128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𝜑(  )</a:t>
            </a:r>
          </a:p>
        </p:txBody>
      </p:sp>
    </p:spTree>
    <p:extLst>
      <p:ext uri="{BB962C8B-B14F-4D97-AF65-F5344CB8AC3E}">
        <p14:creationId xmlns:p14="http://schemas.microsoft.com/office/powerpoint/2010/main" val="41304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1492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2114314" y="1765425"/>
            <a:ext cx="10136108" cy="58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Analogous to PCA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 		⟷	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i="1" baseline="30000" dirty="0"/>
              <a:t>t</a:t>
            </a:r>
            <a:r>
              <a:rPr lang="en-US" sz="3200" i="1" dirty="0"/>
              <a:t> = [𝜑(x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i="1" baseline="30000" dirty="0"/>
              <a:t>t</a:t>
            </a:r>
            <a:r>
              <a:rPr lang="en-US" sz="3200" i="1" dirty="0"/>
              <a:t> ]</a:t>
            </a:r>
            <a:r>
              <a:rPr lang="en-US" sz="3200" i="1" baseline="-25000" dirty="0" err="1"/>
              <a:t>ij</a:t>
            </a:r>
            <a:endParaRPr lang="en-US" sz="3200" i="1" baseline="-25000" dirty="0"/>
          </a:p>
          <a:p>
            <a:endParaRPr lang="en-US" sz="3200" i="1" baseline="-25000" dirty="0"/>
          </a:p>
          <a:p>
            <a:r>
              <a:rPr lang="en-US" sz="3200" i="1" dirty="0"/>
              <a:t>Y = U𝚺 	⟷	</a:t>
            </a:r>
            <a:r>
              <a:rPr lang="en-US" sz="3200" dirty="0"/>
              <a:t>Y = Q 𝛬</a:t>
            </a:r>
            <a:r>
              <a:rPr lang="en-US" sz="3200" baseline="30000" dirty="0"/>
              <a:t>1/2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by assuming centered kernel 𝜑 and a centered kernel matrix</a:t>
            </a:r>
          </a:p>
          <a:p>
            <a:endParaRPr lang="en-US" sz="3200" i="1" dirty="0"/>
          </a:p>
          <a:p>
            <a:r>
              <a:rPr lang="en-US" sz="3200" b="0" i="0" dirty="0" err="1">
                <a:solidFill>
                  <a:srgbClr val="202124"/>
                </a:solidFill>
                <a:effectLst/>
                <a:latin typeface="Google Sans"/>
              </a:rPr>
              <a:t>M̃</a:t>
            </a:r>
            <a:r>
              <a:rPr lang="en-US" sz="3200" b="0" i="1" baseline="-25000" dirty="0" err="1">
                <a:solidFill>
                  <a:srgbClr val="202124"/>
                </a:solidFill>
                <a:effectLst/>
                <a:latin typeface="Google Sans"/>
              </a:rPr>
              <a:t>ij</a:t>
            </a:r>
            <a:r>
              <a:rPr lang="en-US" sz="3200" b="0" i="1" dirty="0">
                <a:solidFill>
                  <a:srgbClr val="202124"/>
                </a:solidFill>
                <a:effectLst/>
                <a:latin typeface="Google Sans"/>
              </a:rPr>
              <a:t> = </a:t>
            </a:r>
            <a:r>
              <a:rPr lang="en-US" sz="3200" i="1" dirty="0"/>
              <a:t>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baseline="30000" dirty="0"/>
              <a:t>t</a:t>
            </a:r>
            <a:r>
              <a:rPr lang="en-US" sz="3200" dirty="0"/>
              <a:t> = Q𝛬Q</a:t>
            </a:r>
            <a:r>
              <a:rPr lang="en-US" sz="3200" baseline="30000" dirty="0"/>
              <a:t>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DE5AC9-96B0-FCBA-ED50-E4F32B06D0D0}"/>
              </a:ext>
            </a:extLst>
          </p:cNvPr>
          <p:cNvGrpSpPr/>
          <p:nvPr/>
        </p:nvGrpSpPr>
        <p:grpSpPr>
          <a:xfrm>
            <a:off x="129336" y="1524000"/>
            <a:ext cx="1701913" cy="1394677"/>
            <a:chOff x="161985" y="2120852"/>
            <a:chExt cx="4308528" cy="39474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EC131E-8B3A-20E2-E1E1-B239460B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86A243-9A85-9C97-A0C8-5DD4B860787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0553ED-CB76-3E22-1D34-B9C66D699B45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506D47-A876-D2FC-F122-7EDED2B13C35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AD51B3-6A66-6ED0-A1F5-7F63282F31AD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D06058-81C4-AAAE-7874-4463970CC192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5EBFFF-9E11-2EE4-0FFB-8A47F4EDD479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6D4706-E9EA-7640-7771-874828F961F1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2CF7-E507-C15B-D061-5C7476727764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2A8F8F-BD06-F072-3E89-4EF0F00EBD6D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637256A-2195-4CF6-2180-730DFFA77166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4791A6-D742-F041-7B17-B212E8CBD164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685F59-5B63-43DE-BB68-162C5051F128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CC0DFC-2419-D3A9-B035-4E25E9C3B4B6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77C3EA-CCFF-82D2-14C4-1DFE89C6C877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F57CC3-D7B0-979F-A9F0-89590E350076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931821-C945-A494-885A-57F22327F39D}"/>
              </a:ext>
            </a:extLst>
          </p:cNvPr>
          <p:cNvGrpSpPr/>
          <p:nvPr/>
        </p:nvGrpSpPr>
        <p:grpSpPr>
          <a:xfrm>
            <a:off x="17860" y="3089166"/>
            <a:ext cx="1870585" cy="1742108"/>
            <a:chOff x="6024503" y="2362901"/>
            <a:chExt cx="6135343" cy="4282615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108C8211-AB7F-ABC2-9122-89F84F989FF6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A1DB73-4C58-4FBD-2440-EBDCC7A09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DD9D61-43E9-6767-88A5-87BED35AF3D9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83F9D2-570A-A443-B1E8-F14FAAE137F4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1D81FA-AA31-5ADD-B8F8-A3780E613EBD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4580EF-054A-8662-588F-C2C8082C8D6E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023F7E-ABBC-3AAF-0670-FCCBAE8B9399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A8D2E3-1771-63EB-BD3E-609F88DCB480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BF60F4-C622-7BD7-83C9-8B9140A18195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3FDE7C-CA8F-6822-06F7-AE0F42CCF113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DDDDF0-4987-B4D6-9372-D6C89BD0C3DA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EBE349-0500-EF96-2369-601E7000BEA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DDC039-AFB0-E1F8-DEDF-76028203F448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F1A1C-8D9A-1D62-610B-97A4A53E20F1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88174E-2F43-E6B3-370E-364D63ABA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980455-35B6-C7EC-44FB-60AD830BEA5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A94AAB-7CCF-2D00-9904-C199AE90A4BE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56B4C-299D-D80D-203B-55D420B6BA2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43276-331C-F5F0-D896-A7E9F829BDAF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FA8424-3047-56AB-4654-3472440E7925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D403178-5BF9-38DF-C94A-97CC87C9234F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B4406CB-0681-F006-5E42-929F34D95ED2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57774C-247A-40D4-EA01-5129C30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B271540-905E-3739-80E9-E74B86538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A9C9C5-F3FE-2658-7685-069C666C6052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22DCBAE-0E95-23BF-18D1-5494EC824AA1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6233B62-27E1-79E6-CA0F-51362E98311E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A5F683-CDD7-E83B-FB5A-1305D4E9243F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D10616-D9B0-C66A-645F-9A0748DED3C5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F88670-947C-553B-BF33-48A72C821C33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9A52F3D-27FE-FC36-CC2C-1A09B26ECD39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966F8E0-9CEA-200F-29C6-2AE6DA368FF0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D8BC0C-E466-CF06-F919-68FC6741B449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02B32B1-E29B-B5D0-0CA7-83708D0E18DD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CC0CEA-36EE-B84B-B42B-59892442D392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0745B2C-16EB-5572-1025-0B8B695F4B57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DBF6D6-F156-9039-258A-10764AFDD8E5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701F97F-37E1-19B8-530F-FD40191D409A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C43F00-4A34-C9CE-C326-BEF96C2CD66D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633811-A00E-A5E2-B81C-932232BB1683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2D7169C-691F-7767-62C0-E90EFD6F1AFF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CF50F4-4856-A9AC-4ADD-0FB7901B28B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063F82-6D5E-13EA-BB5C-488C4B271A51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EAD68B2-56E6-5605-CF8F-21BB19C77DAD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36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23C9BFA-C67B-C5F7-925B-0FF96FAC16CD}"/>
              </a:ext>
            </a:extLst>
          </p:cNvPr>
          <p:cNvSpPr/>
          <p:nvPr/>
        </p:nvSpPr>
        <p:spPr>
          <a:xfrm>
            <a:off x="1027384" y="3604060"/>
            <a:ext cx="2320398" cy="20524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246511" y="186343"/>
            <a:ext cx="8926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	duction: kernel trick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FAB2-BF4B-61BD-423A-740D53D1C75A}"/>
              </a:ext>
            </a:extLst>
          </p:cNvPr>
          <p:cNvSpPr txBox="1"/>
          <p:nvPr/>
        </p:nvSpPr>
        <p:spPr>
          <a:xfrm>
            <a:off x="6333987" y="3218662"/>
            <a:ext cx="617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  [M]</a:t>
            </a:r>
            <a:r>
              <a:rPr lang="en-US" sz="4000" b="1" baseline="-25000" dirty="0" err="1"/>
              <a:t>ij</a:t>
            </a:r>
            <a:r>
              <a:rPr lang="en-US" sz="4000" b="1" dirty="0"/>
              <a:t> = [ 𝜑(</a:t>
            </a:r>
            <a:r>
              <a:rPr lang="en-US" sz="4000" b="1" dirty="0">
                <a:solidFill>
                  <a:srgbClr val="FF0000"/>
                </a:solidFill>
              </a:rPr>
              <a:t>x</a:t>
            </a:r>
            <a:r>
              <a:rPr lang="en-US" sz="4000" b="1" baseline="-25000" dirty="0">
                <a:solidFill>
                  <a:srgbClr val="FF0000"/>
                </a:solidFill>
              </a:rPr>
              <a:t>i</a:t>
            </a:r>
            <a:r>
              <a:rPr lang="en-US" sz="4000" b="1" baseline="-25000" dirty="0"/>
              <a:t> ,</a:t>
            </a:r>
            <a:r>
              <a:rPr lang="en-US" sz="4000" b="1" dirty="0" err="1">
                <a:solidFill>
                  <a:schemeClr val="accent6"/>
                </a:solidFill>
              </a:rPr>
              <a:t>x</a:t>
            </a:r>
            <a:r>
              <a:rPr lang="en-US" sz="4000" b="1" baseline="-25000" dirty="0" err="1">
                <a:solidFill>
                  <a:schemeClr val="accent6"/>
                </a:solidFill>
              </a:rPr>
              <a:t>j</a:t>
            </a:r>
            <a:r>
              <a:rPr lang="en-US" sz="4000" b="1" dirty="0"/>
              <a:t>) ]</a:t>
            </a:r>
          </a:p>
          <a:p>
            <a:r>
              <a:rPr lang="en-US" sz="4000" dirty="0"/>
              <a:t>Avoids dot-products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A57307-2E29-4383-9F47-30D55703035C}"/>
              </a:ext>
            </a:extLst>
          </p:cNvPr>
          <p:cNvSpPr txBox="1"/>
          <p:nvPr/>
        </p:nvSpPr>
        <p:spPr>
          <a:xfrm>
            <a:off x="5666008" y="4874495"/>
            <a:ext cx="6111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Gaussian/RBF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exp(-∥ x</a:t>
            </a:r>
            <a:r>
              <a:rPr lang="en-US" sz="2400" i="1" baseline="-25000" dirty="0"/>
              <a:t>i</a:t>
            </a:r>
            <a:r>
              <a:rPr lang="en-US" sz="2400" i="1" dirty="0"/>
              <a:t>-x</a:t>
            </a:r>
            <a:r>
              <a:rPr lang="en-US" sz="2400" i="1" baseline="-25000" dirty="0"/>
              <a:t>j</a:t>
            </a:r>
            <a:r>
              <a:rPr lang="en-US" sz="2400" i="1" dirty="0"/>
              <a:t>∥</a:t>
            </a:r>
            <a:r>
              <a:rPr lang="en-US" sz="2400" i="1" baseline="30000" dirty="0"/>
              <a:t>2</a:t>
            </a:r>
            <a:r>
              <a:rPr lang="en-US" sz="2400" i="1" dirty="0"/>
              <a:t>/2𝞼</a:t>
            </a:r>
            <a:r>
              <a:rPr lang="en-US" sz="2400" i="1" baseline="30000" dirty="0"/>
              <a:t>2</a:t>
            </a:r>
            <a:r>
              <a:rPr lang="en-US" sz="2400" i="1" dirty="0"/>
              <a:t>)  𝞼⩾0</a:t>
            </a:r>
          </a:p>
          <a:p>
            <a:r>
              <a:rPr lang="en-US" sz="2400" dirty="0"/>
              <a:t>Polynomial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+ c)</a:t>
            </a:r>
            <a:r>
              <a:rPr lang="en-US" sz="2400" i="1" baseline="30000" dirty="0"/>
              <a:t>d</a:t>
            </a:r>
            <a:r>
              <a:rPr lang="en-US" sz="2400" i="1" dirty="0"/>
              <a:t>  c⩾0,d⩾1</a:t>
            </a:r>
            <a:endParaRPr lang="en-US" sz="2400" i="1" baseline="30000" dirty="0"/>
          </a:p>
          <a:p>
            <a:r>
              <a:rPr lang="en-US" sz="2400" dirty="0"/>
              <a:t>Linear	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endParaRPr lang="en-US" sz="2400" i="1" baseline="30000" dirty="0"/>
          </a:p>
          <a:p>
            <a:r>
              <a:rPr lang="en-US" sz="2400" dirty="0"/>
              <a:t>Laplacian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 𝛂∥x</a:t>
            </a:r>
            <a:r>
              <a:rPr lang="en-US" sz="2400" i="1" baseline="-25000" dirty="0"/>
              <a:t>i</a:t>
            </a:r>
            <a:r>
              <a:rPr lang="en-US" sz="2400" i="1" dirty="0"/>
              <a:t>-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∥)  𝛂⩾0</a:t>
            </a:r>
            <a:endParaRPr lang="en-US" sz="2400" dirty="0"/>
          </a:p>
          <a:p>
            <a:r>
              <a:rPr lang="en-US" sz="2400" dirty="0"/>
              <a:t>……..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9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00AE30-219B-C75B-7D15-B2117C85E8E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A935DF-E732-EF0B-DB91-0E06F318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58" y="762000"/>
            <a:ext cx="637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43185-1544-7F70-3DEF-C394040AC1AE}"/>
              </a:ext>
            </a:extLst>
          </p:cNvPr>
          <p:cNvCxnSpPr>
            <a:cxnSpLocks/>
          </p:cNvCxnSpPr>
          <p:nvPr/>
        </p:nvCxnSpPr>
        <p:spPr>
          <a:xfrm flipH="1">
            <a:off x="6082725" y="2705284"/>
            <a:ext cx="2048708" cy="2112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378CB73-20A2-90B4-47E1-FE8CB998456B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5977366" y="3021781"/>
            <a:ext cx="1818712" cy="188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>
                <a:hlinkClick r:id="rId2"/>
              </a:rPr>
              <a:t>LDA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0887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8D01273-1200-F44D-EC6F-CD5703FDB82C}"/>
              </a:ext>
            </a:extLst>
          </p:cNvPr>
          <p:cNvSpPr/>
          <p:nvPr/>
        </p:nvSpPr>
        <p:spPr>
          <a:xfrm>
            <a:off x="2569562" y="380202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6C41E75-BA71-088A-9C10-68E5F4201B6A}"/>
              </a:ext>
            </a:extLst>
          </p:cNvPr>
          <p:cNvSpPr/>
          <p:nvPr/>
        </p:nvSpPr>
        <p:spPr>
          <a:xfrm>
            <a:off x="2295001" y="284704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7D14778D-AD17-956B-48DF-6EE1DC1C6844}"/>
              </a:ext>
            </a:extLst>
          </p:cNvPr>
          <p:cNvSpPr/>
          <p:nvPr/>
        </p:nvSpPr>
        <p:spPr>
          <a:xfrm>
            <a:off x="3525170" y="4716571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6955C0AF-A9AB-9921-7C71-F2FFAA749009}"/>
              </a:ext>
            </a:extLst>
          </p:cNvPr>
          <p:cNvSpPr/>
          <p:nvPr/>
        </p:nvSpPr>
        <p:spPr>
          <a:xfrm>
            <a:off x="3840321" y="441210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58BF8-DC92-E5BF-FB35-470BE4965AB3}"/>
              </a:ext>
            </a:extLst>
          </p:cNvPr>
          <p:cNvCxnSpPr>
            <a:cxnSpLocks/>
          </p:cNvCxnSpPr>
          <p:nvPr/>
        </p:nvCxnSpPr>
        <p:spPr>
          <a:xfrm flipV="1">
            <a:off x="5927591" y="211072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5E91C-418B-201F-3676-29545361689C}"/>
              </a:ext>
            </a:extLst>
          </p:cNvPr>
          <p:cNvCxnSpPr>
            <a:cxnSpLocks/>
          </p:cNvCxnSpPr>
          <p:nvPr/>
        </p:nvCxnSpPr>
        <p:spPr>
          <a:xfrm>
            <a:off x="5675257" y="580206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080057-2092-410E-E545-65BA5A83B46B}"/>
              </a:ext>
            </a:extLst>
          </p:cNvPr>
          <p:cNvSpPr/>
          <p:nvPr/>
        </p:nvSpPr>
        <p:spPr>
          <a:xfrm>
            <a:off x="7603419" y="45319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ABFE6F1-CB3C-ED82-411E-B68F11B793FC}"/>
              </a:ext>
            </a:extLst>
          </p:cNvPr>
          <p:cNvSpPr/>
          <p:nvPr/>
        </p:nvSpPr>
        <p:spPr>
          <a:xfrm>
            <a:off x="7005121" y="332769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45CE03-1669-DC9E-A7BE-C4BAB1B321DC}"/>
              </a:ext>
            </a:extLst>
          </p:cNvPr>
          <p:cNvSpPr/>
          <p:nvPr/>
        </p:nvSpPr>
        <p:spPr>
          <a:xfrm>
            <a:off x="7114522" y="43548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F88AA3-411E-C2F6-1CAB-14C87FC03747}"/>
              </a:ext>
            </a:extLst>
          </p:cNvPr>
          <p:cNvSpPr/>
          <p:nvPr/>
        </p:nvSpPr>
        <p:spPr>
          <a:xfrm>
            <a:off x="6825857" y="382896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708962D-854E-C4C7-1DA5-C5FDAC35938C}"/>
              </a:ext>
            </a:extLst>
          </p:cNvPr>
          <p:cNvSpPr/>
          <p:nvPr/>
        </p:nvSpPr>
        <p:spPr>
          <a:xfrm>
            <a:off x="8103020" y="402383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EB48F2-8C52-83F5-12D8-93EBD5388CAE}"/>
              </a:ext>
            </a:extLst>
          </p:cNvPr>
          <p:cNvSpPr/>
          <p:nvPr/>
        </p:nvSpPr>
        <p:spPr>
          <a:xfrm>
            <a:off x="7614194" y="406632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00A198-AD3A-EFE5-AF69-F72B0883C38F}"/>
              </a:ext>
            </a:extLst>
          </p:cNvPr>
          <p:cNvSpPr/>
          <p:nvPr/>
        </p:nvSpPr>
        <p:spPr>
          <a:xfrm>
            <a:off x="7580244" y="324393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370BDD-E2EC-0CE2-37E3-DA525A69BD8A}"/>
              </a:ext>
            </a:extLst>
          </p:cNvPr>
          <p:cNvSpPr/>
          <p:nvPr/>
        </p:nvSpPr>
        <p:spPr>
          <a:xfrm>
            <a:off x="8187346" y="356664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DAE017A-42B0-AB22-6C31-80128C3736AE}"/>
              </a:ext>
            </a:extLst>
          </p:cNvPr>
          <p:cNvSpPr/>
          <p:nvPr/>
        </p:nvSpPr>
        <p:spPr>
          <a:xfrm>
            <a:off x="8950081" y="325776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F2A74B-F951-07A8-A9A8-BE63AAE1BD4A}"/>
              </a:ext>
            </a:extLst>
          </p:cNvPr>
          <p:cNvSpPr/>
          <p:nvPr/>
        </p:nvSpPr>
        <p:spPr>
          <a:xfrm>
            <a:off x="7760816" y="285117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27FF1F9-8466-C083-D641-4C8EFDCC9BF8}"/>
              </a:ext>
            </a:extLst>
          </p:cNvPr>
          <p:cNvSpPr/>
          <p:nvPr/>
        </p:nvSpPr>
        <p:spPr>
          <a:xfrm>
            <a:off x="8532854" y="32436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731640-104D-9D1F-81D1-FC58C58D626E}"/>
              </a:ext>
            </a:extLst>
          </p:cNvPr>
          <p:cNvSpPr/>
          <p:nvPr/>
        </p:nvSpPr>
        <p:spPr>
          <a:xfrm>
            <a:off x="8761062" y="24531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18D952-4D42-FF69-9E7C-2C2FACE67420}"/>
              </a:ext>
            </a:extLst>
          </p:cNvPr>
          <p:cNvSpPr/>
          <p:nvPr/>
        </p:nvSpPr>
        <p:spPr>
          <a:xfrm>
            <a:off x="7360960" y="293124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F6F55A-B859-5288-C61B-B4257A015AB1}"/>
              </a:ext>
            </a:extLst>
          </p:cNvPr>
          <p:cNvSpPr/>
          <p:nvPr/>
        </p:nvSpPr>
        <p:spPr>
          <a:xfrm>
            <a:off x="8089910" y="254461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8124D2-4F0D-5E9E-856A-03869895F59B}"/>
              </a:ext>
            </a:extLst>
          </p:cNvPr>
          <p:cNvSpPr txBox="1"/>
          <p:nvPr/>
        </p:nvSpPr>
        <p:spPr>
          <a:xfrm>
            <a:off x="7078254" y="15914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909AE8-45FE-A867-5A7E-824944E93EF8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6344352" y="2619497"/>
            <a:ext cx="2445248" cy="252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5B8667A3-2638-F544-B859-965727DF33B7}"/>
              </a:ext>
            </a:extLst>
          </p:cNvPr>
          <p:cNvSpPr/>
          <p:nvPr/>
        </p:nvSpPr>
        <p:spPr>
          <a:xfrm>
            <a:off x="8082834" y="379189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464F33DF-E812-CED6-F22E-4EEBE15468BF}"/>
              </a:ext>
            </a:extLst>
          </p:cNvPr>
          <p:cNvSpPr/>
          <p:nvPr/>
        </p:nvSpPr>
        <p:spPr>
          <a:xfrm>
            <a:off x="7808273" y="283691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5B3AFA-18B4-BCDC-52C1-422F1F4C09C0}"/>
              </a:ext>
            </a:extLst>
          </p:cNvPr>
          <p:cNvCxnSpPr>
            <a:cxnSpLocks/>
          </p:cNvCxnSpPr>
          <p:nvPr/>
        </p:nvCxnSpPr>
        <p:spPr>
          <a:xfrm>
            <a:off x="5073354" y="3954401"/>
            <a:ext cx="3040580" cy="2805634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24B76C-6EEA-6D5F-0088-93FB4E52C2C1}"/>
              </a:ext>
            </a:extLst>
          </p:cNvPr>
          <p:cNvCxnSpPr>
            <a:cxnSpLocks/>
          </p:cNvCxnSpPr>
          <p:nvPr/>
        </p:nvCxnSpPr>
        <p:spPr>
          <a:xfrm flipH="1">
            <a:off x="5858452" y="3091235"/>
            <a:ext cx="1545452" cy="159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9A1C0A8-AD93-B150-F760-A57203023CD4}"/>
              </a:ext>
            </a:extLst>
          </p:cNvPr>
          <p:cNvCxnSpPr>
            <a:cxnSpLocks/>
          </p:cNvCxnSpPr>
          <p:nvPr/>
        </p:nvCxnSpPr>
        <p:spPr>
          <a:xfrm flipH="1">
            <a:off x="5887025" y="3490411"/>
            <a:ext cx="1159334" cy="119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F730DA-19D1-DB14-8891-2E3D58582FF5}"/>
              </a:ext>
            </a:extLst>
          </p:cNvPr>
          <p:cNvCxnSpPr>
            <a:cxnSpLocks/>
          </p:cNvCxnSpPr>
          <p:nvPr/>
        </p:nvCxnSpPr>
        <p:spPr>
          <a:xfrm flipH="1">
            <a:off x="6038716" y="3990859"/>
            <a:ext cx="802057" cy="8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70770F-4973-DF87-F4F5-64B7F3D03BB7}"/>
              </a:ext>
            </a:extLst>
          </p:cNvPr>
          <p:cNvCxnSpPr>
            <a:cxnSpLocks/>
          </p:cNvCxnSpPr>
          <p:nvPr/>
        </p:nvCxnSpPr>
        <p:spPr>
          <a:xfrm flipH="1">
            <a:off x="6478015" y="4524281"/>
            <a:ext cx="677156" cy="69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9B77B1-8365-46F7-3BC4-4BC7E2074D28}"/>
              </a:ext>
            </a:extLst>
          </p:cNvPr>
          <p:cNvCxnSpPr>
            <a:cxnSpLocks/>
          </p:cNvCxnSpPr>
          <p:nvPr/>
        </p:nvCxnSpPr>
        <p:spPr>
          <a:xfrm flipH="1">
            <a:off x="6808476" y="4699424"/>
            <a:ext cx="834814" cy="86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C9534BF-303D-D5D5-FAF7-BE4E3EDB872B}"/>
              </a:ext>
            </a:extLst>
          </p:cNvPr>
          <p:cNvCxnSpPr>
            <a:cxnSpLocks/>
          </p:cNvCxnSpPr>
          <p:nvPr/>
        </p:nvCxnSpPr>
        <p:spPr>
          <a:xfrm flipH="1">
            <a:off x="6612469" y="4236138"/>
            <a:ext cx="1032271" cy="106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BBE219-D44B-31AB-A363-56650DEF6C31}"/>
              </a:ext>
            </a:extLst>
          </p:cNvPr>
          <p:cNvCxnSpPr>
            <a:cxnSpLocks/>
          </p:cNvCxnSpPr>
          <p:nvPr/>
        </p:nvCxnSpPr>
        <p:spPr>
          <a:xfrm flipH="1">
            <a:off x="6834911" y="4201836"/>
            <a:ext cx="1309042" cy="134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380E4FB-BFF7-736B-25D2-2B229A1B31D1}"/>
              </a:ext>
            </a:extLst>
          </p:cNvPr>
          <p:cNvCxnSpPr>
            <a:cxnSpLocks/>
          </p:cNvCxnSpPr>
          <p:nvPr/>
        </p:nvCxnSpPr>
        <p:spPr>
          <a:xfrm flipH="1">
            <a:off x="6631679" y="3737894"/>
            <a:ext cx="1584110" cy="163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E928F76-55F0-4CB7-5995-F5E91937D6B7}"/>
              </a:ext>
            </a:extLst>
          </p:cNvPr>
          <p:cNvCxnSpPr>
            <a:cxnSpLocks/>
          </p:cNvCxnSpPr>
          <p:nvPr/>
        </p:nvCxnSpPr>
        <p:spPr>
          <a:xfrm flipH="1">
            <a:off x="6691441" y="3412391"/>
            <a:ext cx="1873507" cy="193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1C2866C-0928-1353-94B4-18676C39B0BA}"/>
              </a:ext>
            </a:extLst>
          </p:cNvPr>
          <p:cNvCxnSpPr>
            <a:cxnSpLocks/>
          </p:cNvCxnSpPr>
          <p:nvPr/>
        </p:nvCxnSpPr>
        <p:spPr>
          <a:xfrm flipH="1">
            <a:off x="6870434" y="3433198"/>
            <a:ext cx="2113639" cy="217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9725496-617F-0923-C56C-8EC83743D34A}"/>
              </a:ext>
            </a:extLst>
          </p:cNvPr>
          <p:cNvSpPr/>
          <p:nvPr/>
        </p:nvSpPr>
        <p:spPr>
          <a:xfrm>
            <a:off x="6807801" y="552433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F85062-4879-D437-AAF2-D41B1111ED7F}"/>
              </a:ext>
            </a:extLst>
          </p:cNvPr>
          <p:cNvSpPr/>
          <p:nvPr/>
        </p:nvSpPr>
        <p:spPr>
          <a:xfrm>
            <a:off x="6745048" y="547102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AF44CD-D6E0-5130-6F7C-B55F5D6008BC}"/>
              </a:ext>
            </a:extLst>
          </p:cNvPr>
          <p:cNvSpPr/>
          <p:nvPr/>
        </p:nvSpPr>
        <p:spPr>
          <a:xfrm>
            <a:off x="6720477" y="54581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F73BD4-6A97-FFD3-EFA0-291567C6A2E1}"/>
              </a:ext>
            </a:extLst>
          </p:cNvPr>
          <p:cNvSpPr/>
          <p:nvPr/>
        </p:nvSpPr>
        <p:spPr>
          <a:xfrm>
            <a:off x="6377325" y="515650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537AF04-734A-09CC-55A9-8E600A76139F}"/>
              </a:ext>
            </a:extLst>
          </p:cNvPr>
          <p:cNvSpPr/>
          <p:nvPr/>
        </p:nvSpPr>
        <p:spPr>
          <a:xfrm>
            <a:off x="6475095" y="522399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FB23F1-7DFE-1435-272D-26A29961A5E9}"/>
              </a:ext>
            </a:extLst>
          </p:cNvPr>
          <p:cNvSpPr/>
          <p:nvPr/>
        </p:nvSpPr>
        <p:spPr>
          <a:xfrm>
            <a:off x="6510284" y="52773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9A2304-20A8-F6B7-4627-119433FFABCD}"/>
              </a:ext>
            </a:extLst>
          </p:cNvPr>
          <p:cNvSpPr/>
          <p:nvPr/>
        </p:nvSpPr>
        <p:spPr>
          <a:xfrm>
            <a:off x="6431106" y="520991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6934F0-9DDF-F0E2-91BB-69E1E631161C}"/>
              </a:ext>
            </a:extLst>
          </p:cNvPr>
          <p:cNvSpPr/>
          <p:nvPr/>
        </p:nvSpPr>
        <p:spPr>
          <a:xfrm>
            <a:off x="6522011" y="529267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0301358E-B556-49E4-ACDD-13BB1727C125}"/>
              </a:ext>
            </a:extLst>
          </p:cNvPr>
          <p:cNvSpPr/>
          <p:nvPr/>
        </p:nvSpPr>
        <p:spPr>
          <a:xfrm>
            <a:off x="6556561" y="5318244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1F24638-C498-521B-D81D-A33096B995F1}"/>
              </a:ext>
            </a:extLst>
          </p:cNvPr>
          <p:cNvSpPr/>
          <p:nvPr/>
        </p:nvSpPr>
        <p:spPr>
          <a:xfrm>
            <a:off x="5772008" y="4603286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83AAA1-4D65-2BBB-C307-713CE01AA4A0}"/>
              </a:ext>
            </a:extLst>
          </p:cNvPr>
          <p:cNvSpPr/>
          <p:nvPr/>
        </p:nvSpPr>
        <p:spPr>
          <a:xfrm>
            <a:off x="5748583" y="457575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0B2382B-B694-A92A-3E5D-13F3D6433A76}"/>
              </a:ext>
            </a:extLst>
          </p:cNvPr>
          <p:cNvSpPr/>
          <p:nvPr/>
        </p:nvSpPr>
        <p:spPr>
          <a:xfrm>
            <a:off x="5976832" y="475698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D99E4C-AB54-44C0-89D0-34923FAF6661}"/>
              </a:ext>
            </a:extLst>
          </p:cNvPr>
          <p:cNvSpPr/>
          <p:nvPr/>
        </p:nvSpPr>
        <p:spPr>
          <a:xfrm>
            <a:off x="5948828" y="4742154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0D60873-92DC-8435-7EB6-BB2D309F9C7D}"/>
              </a:ext>
            </a:extLst>
          </p:cNvPr>
          <p:cNvCxnSpPr>
            <a:cxnSpLocks/>
          </p:cNvCxnSpPr>
          <p:nvPr/>
        </p:nvCxnSpPr>
        <p:spPr>
          <a:xfrm flipH="1">
            <a:off x="6176479" y="3407012"/>
            <a:ext cx="1440394" cy="148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4F4A0FA1-EA00-A60C-E9B1-6B0008D46316}"/>
              </a:ext>
            </a:extLst>
          </p:cNvPr>
          <p:cNvSpPr/>
          <p:nvPr/>
        </p:nvSpPr>
        <p:spPr>
          <a:xfrm>
            <a:off x="6043405" y="48243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>
            <a:extLst>
              <a:ext uri="{FF2B5EF4-FFF2-40B4-BE49-F238E27FC236}">
                <a16:creationId xmlns:a16="http://schemas.microsoft.com/office/drawing/2014/main" id="{6F91117B-7119-F6A7-B491-BBCA49E9B391}"/>
              </a:ext>
            </a:extLst>
          </p:cNvPr>
          <p:cNvSpPr/>
          <p:nvPr/>
        </p:nvSpPr>
        <p:spPr>
          <a:xfrm>
            <a:off x="5943534" y="471657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E911237-959B-CAD4-FC92-A71368599D74}"/>
              </a:ext>
            </a:extLst>
          </p:cNvPr>
          <p:cNvSpPr/>
          <p:nvPr/>
        </p:nvSpPr>
        <p:spPr>
          <a:xfrm>
            <a:off x="6253333" y="5024113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98CBAC-6FFB-7CC2-1E19-7F892B5FE3E2}"/>
              </a:ext>
            </a:extLst>
          </p:cNvPr>
          <p:cNvSpPr txBox="1"/>
          <p:nvPr/>
        </p:nvSpPr>
        <p:spPr>
          <a:xfrm>
            <a:off x="7986596" y="4668198"/>
            <a:ext cx="408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distancing means and </a:t>
            </a:r>
            <a:br>
              <a:rPr lang="en-US" dirty="0"/>
            </a:br>
            <a:r>
              <a:rPr lang="en-US" dirty="0"/>
              <a:t>keeping low scatter (covariance) between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847A43-0914-E224-9F95-E272722FB6A4}"/>
              </a:ext>
            </a:extLst>
          </p:cNvPr>
          <p:cNvSpPr txBox="1"/>
          <p:nvPr/>
        </p:nvSpPr>
        <p:spPr>
          <a:xfrm>
            <a:off x="791709" y="5985909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(Unsupervised) PCA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300D823-DCF8-350C-1E0E-BD0E265B8AA2}"/>
              </a:ext>
            </a:extLst>
          </p:cNvPr>
          <p:cNvSpPr txBox="1"/>
          <p:nvPr/>
        </p:nvSpPr>
        <p:spPr>
          <a:xfrm>
            <a:off x="6531620" y="5978380"/>
            <a:ext cx="301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(Supervised) LDA</a:t>
            </a:r>
          </a:p>
        </p:txBody>
      </p:sp>
    </p:spTree>
    <p:extLst>
      <p:ext uri="{BB962C8B-B14F-4D97-AF65-F5344CB8AC3E}">
        <p14:creationId xmlns:p14="http://schemas.microsoft.com/office/powerpoint/2010/main" val="86454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F2B2-4D84-5650-6F48-225BC69D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71" y="863600"/>
            <a:ext cx="6324600" cy="599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64AB89-C973-A7F0-D622-4AA50CEA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87997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1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/>
              <a:t>Slides here</a:t>
            </a:r>
          </a:p>
          <a:p>
            <a:pPr algn="ctr"/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samuelesoraggi.github.io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Projection_and_clustering_tutorial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MDS</a:t>
            </a:r>
            <a:endParaRPr lang="en-US" sz="3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B12F5-D0FC-06B4-E9C6-E31E2CB400A3}"/>
              </a:ext>
            </a:extLst>
          </p:cNvPr>
          <p:cNvCxnSpPr>
            <a:cxnSpLocks/>
          </p:cNvCxnSpPr>
          <p:nvPr/>
        </p:nvCxnSpPr>
        <p:spPr>
          <a:xfrm flipV="1">
            <a:off x="1718134" y="1723267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AC1BF0-A50E-1ECB-C166-8A48280BEEFB}"/>
              </a:ext>
            </a:extLst>
          </p:cNvPr>
          <p:cNvCxnSpPr>
            <a:cxnSpLocks/>
          </p:cNvCxnSpPr>
          <p:nvPr/>
        </p:nvCxnSpPr>
        <p:spPr>
          <a:xfrm>
            <a:off x="1465800" y="5414611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05C8390-BDD1-6ACF-D348-B2BB3CCCAB8E}"/>
              </a:ext>
            </a:extLst>
          </p:cNvPr>
          <p:cNvSpPr/>
          <p:nvPr/>
        </p:nvSpPr>
        <p:spPr>
          <a:xfrm>
            <a:off x="2527051" y="409618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DC537FF-A85E-D3C1-86E3-49E2D23C9F5E}"/>
              </a:ext>
            </a:extLst>
          </p:cNvPr>
          <p:cNvCxnSpPr>
            <a:cxnSpLocks/>
          </p:cNvCxnSpPr>
          <p:nvPr/>
        </p:nvCxnSpPr>
        <p:spPr>
          <a:xfrm flipV="1">
            <a:off x="7192517" y="2273908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DBB4FF-2E9F-737F-1BBD-92E56B922F60}"/>
              </a:ext>
            </a:extLst>
          </p:cNvPr>
          <p:cNvCxnSpPr>
            <a:cxnSpLocks/>
          </p:cNvCxnSpPr>
          <p:nvPr/>
        </p:nvCxnSpPr>
        <p:spPr>
          <a:xfrm>
            <a:off x="6940183" y="5965252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25ACD7D9-4894-18A9-05D8-4753C608D801}"/>
              </a:ext>
            </a:extLst>
          </p:cNvPr>
          <p:cNvSpPr/>
          <p:nvPr/>
        </p:nvSpPr>
        <p:spPr>
          <a:xfrm>
            <a:off x="3066501" y="4186939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F337BA9-01B0-E6F0-52E2-9F55EC9B0C80}"/>
              </a:ext>
            </a:extLst>
          </p:cNvPr>
          <p:cNvSpPr/>
          <p:nvPr/>
        </p:nvSpPr>
        <p:spPr>
          <a:xfrm>
            <a:off x="3696677" y="5781819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32D9A9-B1F8-11AE-3FB8-0E6E0C46237D}"/>
              </a:ext>
            </a:extLst>
          </p:cNvPr>
          <p:cNvSpPr/>
          <p:nvPr/>
        </p:nvSpPr>
        <p:spPr>
          <a:xfrm>
            <a:off x="5250737" y="5475819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9F1D320-25F1-2FF1-BD64-10A3A82BD837}"/>
              </a:ext>
            </a:extLst>
          </p:cNvPr>
          <p:cNvCxnSpPr>
            <a:cxnSpLocks/>
          </p:cNvCxnSpPr>
          <p:nvPr/>
        </p:nvCxnSpPr>
        <p:spPr>
          <a:xfrm flipH="1">
            <a:off x="293641" y="5193822"/>
            <a:ext cx="1669070" cy="15398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89AD622F-5B64-1AEE-F5BC-110B3722EFBC}"/>
              </a:ext>
            </a:extLst>
          </p:cNvPr>
          <p:cNvSpPr/>
          <p:nvPr/>
        </p:nvSpPr>
        <p:spPr>
          <a:xfrm>
            <a:off x="7400263" y="502996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41F7F3-2B2A-843C-70A8-8CF0A00EEE40}"/>
              </a:ext>
            </a:extLst>
          </p:cNvPr>
          <p:cNvSpPr/>
          <p:nvPr/>
        </p:nvSpPr>
        <p:spPr>
          <a:xfrm>
            <a:off x="7941109" y="5335961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8A8493C-B2FA-CF6A-9861-D12F1FA0D6C5}"/>
              </a:ext>
            </a:extLst>
          </p:cNvPr>
          <p:cNvSpPr/>
          <p:nvPr/>
        </p:nvSpPr>
        <p:spPr>
          <a:xfrm>
            <a:off x="10278994" y="5238815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EEDD0A8-C8B9-A9F6-862B-0CA0F2EF6643}"/>
              </a:ext>
            </a:extLst>
          </p:cNvPr>
          <p:cNvSpPr/>
          <p:nvPr/>
        </p:nvSpPr>
        <p:spPr>
          <a:xfrm>
            <a:off x="10365761" y="3074770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A3D14606-458E-FD31-7BDA-2D20950ECD10}"/>
              </a:ext>
            </a:extLst>
          </p:cNvPr>
          <p:cNvSpPr/>
          <p:nvPr/>
        </p:nvSpPr>
        <p:spPr>
          <a:xfrm>
            <a:off x="2624782" y="2620301"/>
            <a:ext cx="3947765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A54665-DACA-A5C0-7A4A-BDCFBE3D0F3B}"/>
              </a:ext>
            </a:extLst>
          </p:cNvPr>
          <p:cNvSpPr txBox="1"/>
          <p:nvPr/>
        </p:nvSpPr>
        <p:spPr>
          <a:xfrm>
            <a:off x="2133013" y="2213598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Distance-based cost function</a:t>
            </a:r>
            <a:endParaRPr lang="en-US" sz="3200" i="1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AFC36B-2F7D-C7F8-8CA1-CE191F156165}"/>
              </a:ext>
            </a:extLst>
          </p:cNvPr>
          <p:cNvCxnSpPr>
            <a:stCxn id="40" idx="5"/>
            <a:endCxn id="143" idx="1"/>
          </p:cNvCxnSpPr>
          <p:nvPr/>
        </p:nvCxnSpPr>
        <p:spPr>
          <a:xfrm>
            <a:off x="2693385" y="4262518"/>
            <a:ext cx="1031830" cy="154783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B0C71DE-1809-4216-FA39-DB9C5038F4D3}"/>
              </a:ext>
            </a:extLst>
          </p:cNvPr>
          <p:cNvCxnSpPr>
            <a:cxnSpLocks/>
            <a:stCxn id="40" idx="5"/>
            <a:endCxn id="142" idx="2"/>
          </p:cNvCxnSpPr>
          <p:nvPr/>
        </p:nvCxnSpPr>
        <p:spPr>
          <a:xfrm>
            <a:off x="2693385" y="4262518"/>
            <a:ext cx="373116" cy="21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7A4D2A-5ACF-776F-53DF-86D60C279AD9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595135" y="5164746"/>
            <a:ext cx="374512" cy="1997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5F6AAFE-AEE5-9DBC-4DB0-73C8CD5F0876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7595135" y="5134585"/>
            <a:ext cx="2683859" cy="201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A431E3-38C1-8410-584D-FD13125B35E7}"/>
              </a:ext>
            </a:extLst>
          </p:cNvPr>
          <p:cNvCxnSpPr>
            <a:cxnSpLocks/>
            <a:stCxn id="40" idx="5"/>
            <a:endCxn id="144" idx="2"/>
          </p:cNvCxnSpPr>
          <p:nvPr/>
        </p:nvCxnSpPr>
        <p:spPr>
          <a:xfrm>
            <a:off x="2693385" y="4262518"/>
            <a:ext cx="2557352" cy="13107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E42AF2E-1A8A-373B-F081-E1CD4C222A69}"/>
              </a:ext>
            </a:extLst>
          </p:cNvPr>
          <p:cNvCxnSpPr>
            <a:cxnSpLocks/>
            <a:stCxn id="147" idx="6"/>
            <a:endCxn id="150" idx="3"/>
          </p:cNvCxnSpPr>
          <p:nvPr/>
        </p:nvCxnSpPr>
        <p:spPr>
          <a:xfrm flipV="1">
            <a:off x="7595135" y="3241105"/>
            <a:ext cx="2799164" cy="18862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EAA71D-AFBB-5DBE-13E4-30BF5E60C4EB}"/>
              </a:ext>
            </a:extLst>
          </p:cNvPr>
          <p:cNvGrpSpPr/>
          <p:nvPr/>
        </p:nvGrpSpPr>
        <p:grpSpPr>
          <a:xfrm>
            <a:off x="293642" y="1723267"/>
            <a:ext cx="2006214" cy="1705733"/>
            <a:chOff x="293641" y="1723267"/>
            <a:chExt cx="5480687" cy="501038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CAB12F5-D0FC-06B4-E9C6-E31E2CB40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34" y="1723267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AC1BF0-A50E-1ECB-C166-8A48280BEE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800" y="5414611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05C8390-BDD1-6ACF-D348-B2BB3CCCAB8E}"/>
                </a:ext>
              </a:extLst>
            </p:cNvPr>
            <p:cNvSpPr/>
            <p:nvPr/>
          </p:nvSpPr>
          <p:spPr>
            <a:xfrm>
              <a:off x="2527051" y="409618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5ACD7D9-4894-18A9-05D8-4753C608D801}"/>
                </a:ext>
              </a:extLst>
            </p:cNvPr>
            <p:cNvSpPr/>
            <p:nvPr/>
          </p:nvSpPr>
          <p:spPr>
            <a:xfrm>
              <a:off x="3066501" y="4186939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F337BA9-01B0-E6F0-52E2-9F55EC9B0C80}"/>
                </a:ext>
              </a:extLst>
            </p:cNvPr>
            <p:cNvSpPr/>
            <p:nvPr/>
          </p:nvSpPr>
          <p:spPr>
            <a:xfrm>
              <a:off x="3696677" y="5781819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A32D9A9-B1F8-11AE-3FB8-0E6E0C46237D}"/>
                </a:ext>
              </a:extLst>
            </p:cNvPr>
            <p:cNvSpPr/>
            <p:nvPr/>
          </p:nvSpPr>
          <p:spPr>
            <a:xfrm>
              <a:off x="5250737" y="5475819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9F1D320-25F1-2FF1-BD64-10A3A82BD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41" y="5193822"/>
              <a:ext cx="1669070" cy="15398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AFC36B-2F7D-C7F8-8CA1-CE191F156165}"/>
                </a:ext>
              </a:extLst>
            </p:cNvPr>
            <p:cNvCxnSpPr>
              <a:stCxn id="40" idx="5"/>
              <a:endCxn id="143" idx="1"/>
            </p:cNvCxnSpPr>
            <p:nvPr/>
          </p:nvCxnSpPr>
          <p:spPr>
            <a:xfrm>
              <a:off x="2693385" y="4262518"/>
              <a:ext cx="1031830" cy="154783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0C71DE-1809-4216-FA39-DB9C5038F4D3}"/>
                </a:ext>
              </a:extLst>
            </p:cNvPr>
            <p:cNvCxnSpPr>
              <a:cxnSpLocks/>
              <a:stCxn id="40" idx="5"/>
              <a:endCxn id="142" idx="2"/>
            </p:cNvCxnSpPr>
            <p:nvPr/>
          </p:nvCxnSpPr>
          <p:spPr>
            <a:xfrm>
              <a:off x="2693385" y="4262518"/>
              <a:ext cx="373116" cy="2185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8A431E3-38C1-8410-584D-FD13125B35E7}"/>
                </a:ext>
              </a:extLst>
            </p:cNvPr>
            <p:cNvCxnSpPr>
              <a:cxnSpLocks/>
              <a:stCxn id="40" idx="5"/>
              <a:endCxn id="144" idx="2"/>
            </p:cNvCxnSpPr>
            <p:nvPr/>
          </p:nvCxnSpPr>
          <p:spPr>
            <a:xfrm>
              <a:off x="2693385" y="4262518"/>
              <a:ext cx="2557352" cy="13107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10AEA-E2FD-D0E9-B122-68ACD1D1185B}"/>
              </a:ext>
            </a:extLst>
          </p:cNvPr>
          <p:cNvGrpSpPr/>
          <p:nvPr/>
        </p:nvGrpSpPr>
        <p:grpSpPr>
          <a:xfrm>
            <a:off x="405160" y="4215471"/>
            <a:ext cx="1483381" cy="1510788"/>
            <a:chOff x="6940183" y="2273908"/>
            <a:chExt cx="4308528" cy="3947425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DC537FF-A85E-D3C1-86E3-49E2D23C9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2517" y="2273908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DDBB4FF-2E9F-737F-1BBD-92E56B922F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0183" y="5965252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9AD622F-5B64-1AEE-F5BC-110B3722EFBC}"/>
                </a:ext>
              </a:extLst>
            </p:cNvPr>
            <p:cNvSpPr/>
            <p:nvPr/>
          </p:nvSpPr>
          <p:spPr>
            <a:xfrm>
              <a:off x="7400263" y="502996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C41F7F3-2B2A-843C-70A8-8CF0A00EEE40}"/>
                </a:ext>
              </a:extLst>
            </p:cNvPr>
            <p:cNvSpPr/>
            <p:nvPr/>
          </p:nvSpPr>
          <p:spPr>
            <a:xfrm>
              <a:off x="7941109" y="5335961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8A8493C-B2FA-CF6A-9861-D12F1FA0D6C5}"/>
                </a:ext>
              </a:extLst>
            </p:cNvPr>
            <p:cNvSpPr/>
            <p:nvPr/>
          </p:nvSpPr>
          <p:spPr>
            <a:xfrm>
              <a:off x="10278994" y="5238815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EEDD0A8-C8B9-A9F6-862B-0CA0F2EF6643}"/>
                </a:ext>
              </a:extLst>
            </p:cNvPr>
            <p:cNvSpPr/>
            <p:nvPr/>
          </p:nvSpPr>
          <p:spPr>
            <a:xfrm>
              <a:off x="10365761" y="3074770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57A4D2A-5ACF-776F-53DF-86D60C279AD9}"/>
                </a:ext>
              </a:extLst>
            </p:cNvPr>
            <p:cNvCxnSpPr>
              <a:cxnSpLocks/>
              <a:endCxn id="148" idx="1"/>
            </p:cNvCxnSpPr>
            <p:nvPr/>
          </p:nvCxnSpPr>
          <p:spPr>
            <a:xfrm>
              <a:off x="7595135" y="5164746"/>
              <a:ext cx="374512" cy="19975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5F6AAFE-AEE5-9DBC-4DB0-73C8CD5F0876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>
              <a:off x="7595135" y="5134585"/>
              <a:ext cx="2683859" cy="2016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E42AF2E-1A8A-373B-F081-E1CD4C222A69}"/>
                </a:ext>
              </a:extLst>
            </p:cNvPr>
            <p:cNvCxnSpPr>
              <a:cxnSpLocks/>
              <a:stCxn id="147" idx="6"/>
              <a:endCxn id="150" idx="3"/>
            </p:cNvCxnSpPr>
            <p:nvPr/>
          </p:nvCxnSpPr>
          <p:spPr>
            <a:xfrm flipV="1">
              <a:off x="7595135" y="3241105"/>
              <a:ext cx="2799164" cy="188629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2662309" y="2021595"/>
            <a:ext cx="51905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cost function </a:t>
            </a:r>
            <a:br>
              <a:rPr lang="en-US" sz="2800" dirty="0"/>
            </a:br>
            <a:r>
              <a:rPr lang="en-US" sz="2800" i="1" dirty="0"/>
              <a:t>C = 𝚺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&lt;j</a:t>
            </a:r>
            <a:r>
              <a:rPr lang="en-US" sz="2800" i="1" dirty="0"/>
              <a:t> [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ij</a:t>
            </a:r>
            <a:r>
              <a:rPr lang="en-US" sz="2800" i="1" dirty="0"/>
              <a:t> - ∥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-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j</a:t>
            </a:r>
            <a:r>
              <a:rPr lang="en-US" sz="2800" i="1" dirty="0"/>
              <a:t>∥ ]</a:t>
            </a:r>
            <a:r>
              <a:rPr lang="en-US" sz="2800" i="1" baseline="30000" dirty="0"/>
              <a:t>2</a:t>
            </a:r>
            <a:br>
              <a:rPr lang="en-US" sz="2800" i="1" baseline="30000" dirty="0"/>
            </a:br>
            <a:r>
              <a:rPr lang="en-US" sz="2800" i="1" dirty="0"/>
              <a:t>is optimized (</a:t>
            </a:r>
            <a:r>
              <a:rPr lang="en-US" sz="2800" i="1" dirty="0" err="1"/>
              <a:t>wrt</a:t>
            </a:r>
            <a:r>
              <a:rPr lang="en-US" sz="2800" i="1" dirty="0"/>
              <a:t> projections y) </a:t>
            </a:r>
            <a:br>
              <a:rPr lang="en-US" sz="2800" i="1" dirty="0"/>
            </a:br>
            <a:r>
              <a:rPr lang="en-US" sz="2800" i="1" dirty="0"/>
              <a:t>to preserve distances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Cost quadratic in nr. of </a:t>
            </a:r>
            <a:br>
              <a:rPr lang="en-US" sz="2800" i="1" dirty="0"/>
            </a:br>
            <a:r>
              <a:rPr lang="en-US" sz="2800" i="1" dirty="0"/>
              <a:t>data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88041-CCFC-38B3-7262-290FD4CC3573}"/>
              </a:ext>
            </a:extLst>
          </p:cNvPr>
          <p:cNvSpPr txBox="1"/>
          <p:nvPr/>
        </p:nvSpPr>
        <p:spPr>
          <a:xfrm>
            <a:off x="2629355" y="4650793"/>
            <a:ext cx="5018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LARGER DISTANCES </a:t>
            </a:r>
            <a:br>
              <a:rPr lang="en-US" sz="2800" dirty="0"/>
            </a:br>
            <a:r>
              <a:rPr lang="en-US" sz="2800" dirty="0"/>
              <a:t>in high dimensions!</a:t>
            </a:r>
          </a:p>
          <a:p>
            <a:endParaRPr lang="en-US" sz="2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578" y="2531102"/>
            <a:ext cx="4327008" cy="4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52005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ratio of distance between nearest </a:t>
            </a:r>
            <a:br>
              <a:rPr lang="en-US" sz="2800" dirty="0"/>
            </a:br>
            <a:r>
              <a:rPr lang="en-US" sz="2800" dirty="0"/>
              <a:t>and farthest </a:t>
            </a:r>
            <a:r>
              <a:rPr lang="en-US" sz="2800" dirty="0" err="1"/>
              <a:t>neighbour</a:t>
            </a:r>
            <a:r>
              <a:rPr lang="en-US" sz="2800" dirty="0"/>
              <a:t> against the distance</a:t>
            </a:r>
            <a:br>
              <a:rPr lang="en-US" sz="2800" dirty="0"/>
            </a:br>
            <a:r>
              <a:rPr lang="en-US" sz="2800" dirty="0"/>
              <a:t>to nearest neighbor </a:t>
            </a:r>
            <a:r>
              <a:rPr lang="en-US" sz="2800" b="1" dirty="0"/>
              <a:t>tends to zero</a:t>
            </a:r>
            <a:r>
              <a:rPr lang="en-US" sz="2800" dirty="0"/>
              <a:t> with </a:t>
            </a:r>
            <a:br>
              <a:rPr lang="en-US" sz="2800" dirty="0"/>
            </a:br>
            <a:r>
              <a:rPr lang="en-US" sz="2800" dirty="0"/>
              <a:t>increasing dimensions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6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07217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So distances </a:t>
            </a:r>
            <a:r>
              <a:rPr lang="en-US" sz="2800" b="1" dirty="0"/>
              <a:t>increase</a:t>
            </a:r>
            <a:r>
              <a:rPr lang="en-US" sz="2800" dirty="0"/>
              <a:t> and we have </a:t>
            </a:r>
            <a:r>
              <a:rPr lang="en-US" sz="2800" b="1" dirty="0"/>
              <a:t>no </a:t>
            </a:r>
            <a:br>
              <a:rPr lang="en-US" sz="2800" b="1" dirty="0"/>
            </a:br>
            <a:r>
              <a:rPr lang="en-US" sz="2800" b="1" dirty="0"/>
              <a:t>smaller distances</a:t>
            </a:r>
            <a:r>
              <a:rPr lang="en-US" sz="2800" dirty="0"/>
              <a:t> to preserve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Manifold learning</a:t>
            </a:r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442913" y="1713944"/>
            <a:ext cx="75611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data points are part of a geometric </a:t>
            </a:r>
            <a:br>
              <a:rPr lang="en-US" sz="2800" dirty="0"/>
            </a:br>
            <a:r>
              <a:rPr lang="en-US" sz="2800" dirty="0"/>
              <a:t>surface of dimension </a:t>
            </a:r>
            <a:r>
              <a:rPr lang="en-US" sz="2800" i="1" dirty="0"/>
              <a:t>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surface is embedded in more dimensions </a:t>
            </a:r>
            <a:r>
              <a:rPr lang="en-US" sz="2800" i="1" dirty="0"/>
              <a:t>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the structure and not the distances</a:t>
            </a:r>
            <a:br>
              <a:rPr lang="en-US" sz="2800" i="1" dirty="0"/>
            </a:br>
            <a:br>
              <a:rPr lang="en-US" sz="2800" i="1" dirty="0"/>
            </a:br>
            <a:endParaRPr lang="en-US" sz="2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0407004-8595-20F0-ED3F-F17E258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03" y="3874575"/>
            <a:ext cx="2514277" cy="25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F2E56A-AB87-36B4-53C9-61A531EDBBC7}"/>
              </a:ext>
            </a:extLst>
          </p:cNvPr>
          <p:cNvSpPr txBox="1"/>
          <p:nvPr/>
        </p:nvSpPr>
        <p:spPr>
          <a:xfrm>
            <a:off x="1360225" y="6488668"/>
            <a:ext cx="595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Credit: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mkbergman.com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and bioinformatics-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training.github.io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8B9DD-9EBE-40C6-0712-9583F914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48" t="71119" r="2449" b="6648"/>
          <a:stretch/>
        </p:blipFill>
        <p:spPr>
          <a:xfrm>
            <a:off x="5964565" y="4541923"/>
            <a:ext cx="4518213" cy="1031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6132A-4CC1-AC44-043E-7FB7C0573FA8}"/>
              </a:ext>
            </a:extLst>
          </p:cNvPr>
          <p:cNvSpPr txBox="1"/>
          <p:nvPr/>
        </p:nvSpPr>
        <p:spPr>
          <a:xfrm>
            <a:off x="10349003" y="486297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95555-979B-7575-8103-EC29B9BBBA4F}"/>
              </a:ext>
            </a:extLst>
          </p:cNvPr>
          <p:cNvSpPr txBox="1"/>
          <p:nvPr/>
        </p:nvSpPr>
        <p:spPr>
          <a:xfrm>
            <a:off x="6195001" y="4207924"/>
            <a:ext cx="428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Embedded in 3D through 𝝷 (Rotation angle)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91A025-9EA0-B505-99A3-49260302B264}"/>
              </a:ext>
            </a:extLst>
          </p:cNvPr>
          <p:cNvCxnSpPr>
            <a:cxnSpLocks/>
          </p:cNvCxnSpPr>
          <p:nvPr/>
        </p:nvCxnSpPr>
        <p:spPr>
          <a:xfrm flipH="1" flipV="1">
            <a:off x="6102299" y="5084180"/>
            <a:ext cx="4246704" cy="1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C68A5A-6135-B108-5290-27618813D58F}"/>
              </a:ext>
            </a:extLst>
          </p:cNvPr>
          <p:cNvSpPr txBox="1"/>
          <p:nvPr/>
        </p:nvSpPr>
        <p:spPr>
          <a:xfrm>
            <a:off x="3891655" y="4734525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p=3</a:t>
            </a:r>
          </a:p>
        </p:txBody>
      </p:sp>
    </p:spTree>
    <p:extLst>
      <p:ext uri="{BB962C8B-B14F-4D97-AF65-F5344CB8AC3E}">
        <p14:creationId xmlns:p14="http://schemas.microsoft.com/office/powerpoint/2010/main" val="4009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Manifold learning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F99BAA-5466-83FB-8601-7465AD929521}"/>
              </a:ext>
            </a:extLst>
          </p:cNvPr>
          <p:cNvSpPr txBox="1"/>
          <p:nvPr/>
        </p:nvSpPr>
        <p:spPr>
          <a:xfrm>
            <a:off x="442913" y="2055492"/>
            <a:ext cx="920848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iris flowers in the world (with the four measures</a:t>
            </a:r>
            <a:br>
              <a:rPr lang="en-US" sz="2800" dirty="0"/>
            </a:br>
            <a:r>
              <a:rPr lang="en-US" sz="2800" dirty="0"/>
              <a:t>as in the </a:t>
            </a:r>
            <a:r>
              <a:rPr lang="en-US" sz="2800" i="1" dirty="0"/>
              <a:t>iris</a:t>
            </a:r>
            <a:r>
              <a:rPr lang="en-US" sz="2800" dirty="0"/>
              <a:t> dataset</a:t>
            </a:r>
            <a:r>
              <a:rPr lang="en-US" sz="2800" b="1" dirty="0"/>
              <a:t>) will not cover all ℝ</a:t>
            </a:r>
            <a:r>
              <a:rPr lang="en-US" sz="2800" b="1" baseline="30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points of ℝ</a:t>
            </a:r>
            <a:r>
              <a:rPr lang="en-US" sz="2800" baseline="30000" dirty="0"/>
              <a:t>4</a:t>
            </a:r>
            <a:r>
              <a:rPr lang="en-US" sz="2800" dirty="0"/>
              <a:t> are actually </a:t>
            </a:r>
            <a:r>
              <a:rPr lang="en-US" sz="2800" b="1" dirty="0"/>
              <a:t>noise</a:t>
            </a:r>
            <a:r>
              <a:rPr lang="en-US" sz="2800" dirty="0"/>
              <a:t> and not flowers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set of points is part in a </a:t>
            </a:r>
            <a:r>
              <a:rPr lang="en-US" sz="2800" b="1" dirty="0"/>
              <a:t>subspace</a:t>
            </a:r>
            <a:r>
              <a:rPr lang="en-US" sz="2800" dirty="0"/>
              <a:t> of dimension</a:t>
            </a:r>
            <a:br>
              <a:rPr lang="en-US" sz="2800" dirty="0"/>
            </a:br>
            <a:r>
              <a:rPr lang="en-US" sz="2800" dirty="0"/>
              <a:t>d of ℝ</a:t>
            </a:r>
            <a:r>
              <a:rPr lang="en-US" sz="2800" baseline="30000" dirty="0"/>
              <a:t>4</a:t>
            </a:r>
            <a:r>
              <a:rPr lang="en-US" sz="2800" dirty="0"/>
              <a:t>, </a:t>
            </a:r>
            <a:r>
              <a:rPr lang="en-US" sz="2800" i="1" dirty="0"/>
              <a:t>d&lt;4</a:t>
            </a:r>
            <a:endParaRPr lang="en-US" sz="2800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difference of two points </a:t>
            </a:r>
            <a:r>
              <a:rPr lang="en-US" sz="2800" dirty="0"/>
              <a:t>will likely not give an existing </a:t>
            </a:r>
            <a:br>
              <a:rPr lang="en-US" sz="2800" dirty="0"/>
            </a:br>
            <a:r>
              <a:rPr lang="en-US" sz="2800" dirty="0"/>
              <a:t>flowers’ data (non-linear surface)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surface has good </a:t>
            </a:r>
            <a:r>
              <a:rPr lang="en-US" sz="2800" b="1" dirty="0"/>
              <a:t>geometric properties </a:t>
            </a:r>
            <a:r>
              <a:rPr lang="en-US" sz="2800" dirty="0"/>
              <a:t>(locally flat,</a:t>
            </a:r>
            <a:br>
              <a:rPr lang="en-US" sz="2800" dirty="0"/>
            </a:br>
            <a:r>
              <a:rPr lang="en-US" sz="2800" dirty="0"/>
              <a:t>differentiable, …) making it a Riemannian manifold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34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9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D to a space of dimension d &lt;&lt;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Approaches can be categorized (mainly, but not limited to)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F65FA-AC18-BB46-99CC-F3098955F632}"/>
              </a:ext>
            </a:extLst>
          </p:cNvPr>
          <p:cNvSpPr txBox="1"/>
          <p:nvPr/>
        </p:nvSpPr>
        <p:spPr>
          <a:xfrm>
            <a:off x="2139619" y="2622875"/>
            <a:ext cx="268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Factorization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FA6B2-237F-1E44-BCDF-1E1216A72AEC}"/>
              </a:ext>
            </a:extLst>
          </p:cNvPr>
          <p:cNvSpPr txBox="1"/>
          <p:nvPr/>
        </p:nvSpPr>
        <p:spPr>
          <a:xfrm>
            <a:off x="7363665" y="2462280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Graph-based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4A482-B582-5A4E-B94B-2F9D87395F40}"/>
              </a:ext>
            </a:extLst>
          </p:cNvPr>
          <p:cNvCxnSpPr>
            <a:cxnSpLocks/>
          </p:cNvCxnSpPr>
          <p:nvPr/>
        </p:nvCxnSpPr>
        <p:spPr>
          <a:xfrm>
            <a:off x="5823285" y="2610848"/>
            <a:ext cx="0" cy="407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50781F-2059-C444-9DA8-702A8C6FDE46}"/>
              </a:ext>
            </a:extLst>
          </p:cNvPr>
          <p:cNvSpPr txBox="1"/>
          <p:nvPr/>
        </p:nvSpPr>
        <p:spPr>
          <a:xfrm rot="20682294">
            <a:off x="1985734" y="3788583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F20D0-6784-D943-9E25-03CC0023599C}"/>
              </a:ext>
            </a:extLst>
          </p:cNvPr>
          <p:cNvSpPr txBox="1"/>
          <p:nvPr/>
        </p:nvSpPr>
        <p:spPr>
          <a:xfrm rot="2206198">
            <a:off x="4003003" y="382999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NNMF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B2CB7-9CBF-8D45-9345-0BFF3BD1D18A}"/>
              </a:ext>
            </a:extLst>
          </p:cNvPr>
          <p:cNvSpPr txBox="1"/>
          <p:nvPr/>
        </p:nvSpPr>
        <p:spPr>
          <a:xfrm rot="552853">
            <a:off x="2180883" y="5632186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00749-3A8E-EC4A-938A-EFBBA7F4FB2B}"/>
              </a:ext>
            </a:extLst>
          </p:cNvPr>
          <p:cNvSpPr txBox="1"/>
          <p:nvPr/>
        </p:nvSpPr>
        <p:spPr>
          <a:xfrm rot="19945842">
            <a:off x="3930573" y="5406205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ISOMAP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EA98-11DD-F348-8387-D39DAAD44842}"/>
              </a:ext>
            </a:extLst>
          </p:cNvPr>
          <p:cNvSpPr txBox="1"/>
          <p:nvPr/>
        </p:nvSpPr>
        <p:spPr>
          <a:xfrm rot="20682294">
            <a:off x="6758866" y="3567262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tSNE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EAF45-D57C-EC49-B795-13C373622424}"/>
              </a:ext>
            </a:extLst>
          </p:cNvPr>
          <p:cNvSpPr txBox="1"/>
          <p:nvPr/>
        </p:nvSpPr>
        <p:spPr>
          <a:xfrm rot="1358452">
            <a:off x="8399792" y="3858525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TRIMAP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3C507-FAAC-DF45-978E-3E758D919E52}"/>
              </a:ext>
            </a:extLst>
          </p:cNvPr>
          <p:cNvSpPr/>
          <p:nvPr/>
        </p:nvSpPr>
        <p:spPr>
          <a:xfrm rot="1170402">
            <a:off x="6696671" y="5858827"/>
            <a:ext cx="3325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DIFFUSION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DAFA-289F-7B47-B74D-46F65CFFB954}"/>
              </a:ext>
            </a:extLst>
          </p:cNvPr>
          <p:cNvSpPr txBox="1"/>
          <p:nvPr/>
        </p:nvSpPr>
        <p:spPr>
          <a:xfrm rot="20682294">
            <a:off x="8105731" y="4828061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88307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8591506" y="119368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367668" y="159874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10967743" y="38193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8266654" y="279667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10033290" y="218707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8894299" y="362564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6205242" y="433672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9708438" y="52952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8539175" y="306139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8595826" y="290788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8542732" y="249506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8401583" y="149217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6702133" y="174241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8241374" y="309679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6271566" y="293277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55887" y="1120561"/>
            <a:ext cx="536256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Datapoints as </a:t>
            </a:r>
            <a:r>
              <a:rPr lang="en-US" sz="2400" b="1" dirty="0"/>
              <a:t>vertices</a:t>
            </a:r>
            <a:r>
              <a:rPr lang="en-US" sz="2400" dirty="0"/>
              <a:t> of a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Pairwise </a:t>
            </a:r>
            <a:r>
              <a:rPr lang="en-US" sz="2400" b="1" dirty="0"/>
              <a:t>edges</a:t>
            </a:r>
            <a:r>
              <a:rPr lang="en-US" sz="2400" dirty="0"/>
              <a:t> are weighted by a distance function (local flatness)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algorithms are </a:t>
            </a:r>
            <a:r>
              <a:rPr lang="en-US" sz="2400" b="1" dirty="0"/>
              <a:t>well-known and implemented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/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Example</a:t>
                </a:r>
                <a:r>
                  <a:rPr lang="en-US" sz="2400" dirty="0"/>
                  <a:t>: graph-exploration computational packages make it fast to find the </a:t>
                </a:r>
              </a:p>
              <a:p>
                <a:r>
                  <a:rPr lang="en-US" sz="2400" dirty="0"/>
                  <a:t>closest k elements of a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k-nearest-neighbors</a:t>
                </a:r>
                <a:r>
                  <a:rPr lang="en-US" sz="2400" dirty="0"/>
                  <a:t> of a point). In figure: k=7.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blipFill>
                <a:blip r:embed="rId10"/>
                <a:stretch>
                  <a:fillRect l="-802" t="-4478" r="-45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8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1A010-5E19-BE69-315E-77C66A4912E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13335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5723906" y="22088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5759532" y="30469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5818909" y="37407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A22B9A3-DEFF-F449-8873-512FECB1CFBF}"/>
              </a:ext>
            </a:extLst>
          </p:cNvPr>
          <p:cNvSpPr/>
          <p:nvPr/>
        </p:nvSpPr>
        <p:spPr>
          <a:xfrm>
            <a:off x="4980424" y="3788229"/>
            <a:ext cx="1859763" cy="2398815"/>
          </a:xfrm>
          <a:custGeom>
            <a:avLst/>
            <a:gdLst>
              <a:gd name="connsiteX0" fmla="*/ 1859763 w 1859763"/>
              <a:gd name="connsiteY0" fmla="*/ 2398815 h 2398815"/>
              <a:gd name="connsiteX1" fmla="*/ 78464 w 1859763"/>
              <a:gd name="connsiteY1" fmla="*/ 1496290 h 2398815"/>
              <a:gd name="connsiteX2" fmla="*/ 482225 w 1859763"/>
              <a:gd name="connsiteY2" fmla="*/ 0 h 239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763" h="2398815">
                <a:moveTo>
                  <a:pt x="1859763" y="2398815"/>
                </a:moveTo>
                <a:cubicBezTo>
                  <a:pt x="1083908" y="2147453"/>
                  <a:pt x="308054" y="1896092"/>
                  <a:pt x="78464" y="1496290"/>
                </a:cubicBezTo>
                <a:cubicBezTo>
                  <a:pt x="-151126" y="1096488"/>
                  <a:pt x="165549" y="548244"/>
                  <a:pt x="482225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3693226" y="37644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3906982" y="25413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198F9F0-1AD2-5446-8A16-30C5FB99E719}"/>
              </a:ext>
            </a:extLst>
          </p:cNvPr>
          <p:cNvSpPr/>
          <p:nvPr/>
        </p:nvSpPr>
        <p:spPr>
          <a:xfrm>
            <a:off x="5816600" y="3886200"/>
            <a:ext cx="342900" cy="431800"/>
          </a:xfrm>
          <a:custGeom>
            <a:avLst/>
            <a:gdLst>
              <a:gd name="connsiteX0" fmla="*/ 342900 w 342900"/>
              <a:gd name="connsiteY0" fmla="*/ 431800 h 431800"/>
              <a:gd name="connsiteX1" fmla="*/ 0 w 342900"/>
              <a:gd name="connsiteY1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431800">
                <a:moveTo>
                  <a:pt x="342900" y="431800"/>
                </a:moveTo>
                <a:lnTo>
                  <a:pt x="0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/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3996AE7-E167-4848-8DAA-FBC23AC1A4E6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E67B4-15CC-54C1-0D09-79D750CCE37E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28667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4C2D6A-1101-A04B-8703-7010668FCA04}"/>
              </a:ext>
            </a:extLst>
          </p:cNvPr>
          <p:cNvSpPr/>
          <p:nvPr/>
        </p:nvSpPr>
        <p:spPr>
          <a:xfrm>
            <a:off x="978329" y="1277545"/>
            <a:ext cx="2260630" cy="17957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57A8B7-A3A5-7D4E-AC8B-7E8AA3942CAC}"/>
              </a:ext>
            </a:extLst>
          </p:cNvPr>
          <p:cNvSpPr/>
          <p:nvPr/>
        </p:nvSpPr>
        <p:spPr>
          <a:xfrm>
            <a:off x="989784" y="1277546"/>
            <a:ext cx="10628786" cy="1795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4A47D-B1EF-3D4D-A293-54D5C305CA58}"/>
              </a:ext>
            </a:extLst>
          </p:cNvPr>
          <p:cNvSpPr/>
          <p:nvPr/>
        </p:nvSpPr>
        <p:spPr>
          <a:xfrm>
            <a:off x="3255721" y="3177522"/>
            <a:ext cx="4412020" cy="14826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639ED-167B-0043-905B-74DD2266B1B7}"/>
              </a:ext>
            </a:extLst>
          </p:cNvPr>
          <p:cNvSpPr/>
          <p:nvPr/>
        </p:nvSpPr>
        <p:spPr>
          <a:xfrm>
            <a:off x="7667741" y="4764362"/>
            <a:ext cx="3939374" cy="19239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D7DA4-E3A2-994A-8CE7-73DAD1AAA339}"/>
              </a:ext>
            </a:extLst>
          </p:cNvPr>
          <p:cNvSpPr txBox="1"/>
          <p:nvPr/>
        </p:nvSpPr>
        <p:spPr>
          <a:xfrm>
            <a:off x="972168" y="36052"/>
            <a:ext cx="7216078" cy="837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Content/Objectives:</a:t>
            </a:r>
          </a:p>
          <a:p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Recognize types of </a:t>
            </a:r>
            <a:r>
              <a:rPr lang="en-US" sz="3400" dirty="0" err="1"/>
              <a:t>dim.red</a:t>
            </a:r>
            <a:r>
              <a:rPr lang="en-US" sz="3400" dirty="0"/>
              <a:t>.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Master principles of how they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Some examples and practical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Manifold learning: </a:t>
            </a:r>
            <a:r>
              <a:rPr lang="en-US" sz="3400" dirty="0" err="1"/>
              <a:t>tSNE</a:t>
            </a:r>
            <a:r>
              <a:rPr lang="en-US" sz="3400" dirty="0"/>
              <a:t> &amp; UMAP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Computational improvements of </a:t>
            </a:r>
            <a:r>
              <a:rPr lang="en-US" sz="3400" dirty="0" err="1"/>
              <a:t>tSNE</a:t>
            </a:r>
            <a:br>
              <a:rPr lang="en-US" sz="3400" dirty="0"/>
            </a:b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Exercise illustration and setup</a:t>
            </a:r>
          </a:p>
          <a:p>
            <a:endParaRPr lang="en-US" sz="3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2427D-D7B6-C644-BBD2-8FA7B5CB2EED}"/>
              </a:ext>
            </a:extLst>
          </p:cNvPr>
          <p:cNvSpPr/>
          <p:nvPr/>
        </p:nvSpPr>
        <p:spPr>
          <a:xfrm>
            <a:off x="978329" y="3177521"/>
            <a:ext cx="10628786" cy="1482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EF752B-33CD-684F-9B91-FFF7F1982A95}"/>
              </a:ext>
            </a:extLst>
          </p:cNvPr>
          <p:cNvSpPr/>
          <p:nvPr/>
        </p:nvSpPr>
        <p:spPr>
          <a:xfrm>
            <a:off x="978329" y="4764362"/>
            <a:ext cx="10628786" cy="1923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6E5F9-C866-0242-9D23-E7794A2C0DF8}"/>
              </a:ext>
            </a:extLst>
          </p:cNvPr>
          <p:cNvCxnSpPr/>
          <p:nvPr/>
        </p:nvCxnSpPr>
        <p:spPr>
          <a:xfrm>
            <a:off x="989784" y="789888"/>
            <a:ext cx="106058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ABFF78-AB5C-FE42-AF32-9A1672F06269}"/>
              </a:ext>
            </a:extLst>
          </p:cNvPr>
          <p:cNvSpPr txBox="1"/>
          <p:nvPr/>
        </p:nvSpPr>
        <p:spPr>
          <a:xfrm>
            <a:off x="10981389" y="42055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94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AD8E061-D7FD-4A48-9A4E-6504C47FD5FA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817E1-F1F3-CF4B-9EC2-6D26AD237214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D)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CA42C-6981-08AA-74FD-EAA2A1018E80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42199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C90230-8F61-7F4A-AD82-77058C786F74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4F1ED-7F6D-DE48-9CF6-E5E763F0AC55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EABC88-A306-B843-A5D0-D2A454393D4D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D8B22-E028-0811-456F-C36BA262C02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38318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6123E65-5411-B245-8BB0-BC544FFF83A7}"/>
              </a:ext>
            </a:extLst>
          </p:cNvPr>
          <p:cNvSpPr/>
          <p:nvPr/>
        </p:nvSpPr>
        <p:spPr>
          <a:xfrm>
            <a:off x="8751686" y="2991917"/>
            <a:ext cx="3232076" cy="1881362"/>
          </a:xfrm>
          <a:custGeom>
            <a:avLst/>
            <a:gdLst>
              <a:gd name="connsiteX0" fmla="*/ 2919614 w 3232076"/>
              <a:gd name="connsiteY0" fmla="*/ 208483 h 1881362"/>
              <a:gd name="connsiteX1" fmla="*/ 3199014 w 3232076"/>
              <a:gd name="connsiteY1" fmla="*/ 906983 h 1881362"/>
              <a:gd name="connsiteX2" fmla="*/ 2830714 w 3232076"/>
              <a:gd name="connsiteY2" fmla="*/ 1592783 h 1881362"/>
              <a:gd name="connsiteX3" fmla="*/ 1052714 w 3232076"/>
              <a:gd name="connsiteY3" fmla="*/ 1872183 h 1881362"/>
              <a:gd name="connsiteX4" fmla="*/ 201814 w 3232076"/>
              <a:gd name="connsiteY4" fmla="*/ 1287983 h 1881362"/>
              <a:gd name="connsiteX5" fmla="*/ 24014 w 3232076"/>
              <a:gd name="connsiteY5" fmla="*/ 551383 h 1881362"/>
              <a:gd name="connsiteX6" fmla="*/ 595514 w 3232076"/>
              <a:gd name="connsiteY6" fmla="*/ 17983 h 1881362"/>
              <a:gd name="connsiteX7" fmla="*/ 2919614 w 3232076"/>
              <a:gd name="connsiteY7" fmla="*/ 208483 h 18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2076" h="1881362">
                <a:moveTo>
                  <a:pt x="2919614" y="208483"/>
                </a:moveTo>
                <a:cubicBezTo>
                  <a:pt x="3353531" y="356650"/>
                  <a:pt x="3213831" y="676266"/>
                  <a:pt x="3199014" y="906983"/>
                </a:cubicBezTo>
                <a:cubicBezTo>
                  <a:pt x="3184197" y="1137700"/>
                  <a:pt x="3188431" y="1431916"/>
                  <a:pt x="2830714" y="1592783"/>
                </a:cubicBezTo>
                <a:cubicBezTo>
                  <a:pt x="2472997" y="1753650"/>
                  <a:pt x="1490864" y="1922983"/>
                  <a:pt x="1052714" y="1872183"/>
                </a:cubicBezTo>
                <a:cubicBezTo>
                  <a:pt x="614564" y="1821383"/>
                  <a:pt x="373264" y="1508116"/>
                  <a:pt x="201814" y="1287983"/>
                </a:cubicBezTo>
                <a:cubicBezTo>
                  <a:pt x="30364" y="1067850"/>
                  <a:pt x="-41603" y="763050"/>
                  <a:pt x="24014" y="551383"/>
                </a:cubicBezTo>
                <a:cubicBezTo>
                  <a:pt x="89631" y="339716"/>
                  <a:pt x="112914" y="79366"/>
                  <a:pt x="595514" y="17983"/>
                </a:cubicBezTo>
                <a:cubicBezTo>
                  <a:pt x="1078114" y="-43400"/>
                  <a:pt x="2485697" y="60316"/>
                  <a:pt x="2919614" y="208483"/>
                </a:cubicBezTo>
                <a:close/>
              </a:path>
            </a:pathLst>
          </a:cu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E7195-B032-404F-AB82-28FD1A52804D}"/>
              </a:ext>
            </a:extLst>
          </p:cNvPr>
          <p:cNvSpPr txBox="1"/>
          <p:nvPr/>
        </p:nvSpPr>
        <p:spPr>
          <a:xfrm>
            <a:off x="10729148" y="4739953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Mean of all</a:t>
            </a:r>
          </a:p>
          <a:p>
            <a:r>
              <a:rPr lang="en-US" dirty="0">
                <a:solidFill>
                  <a:srgbClr val="4472C4"/>
                </a:solidFill>
              </a:rPr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0A11E1-4D70-1D4A-8103-07818B3D1EDD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1ED7D-A592-A842-8302-3225C1262A02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A67EA-015B-124D-82AC-504AF91EEC37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3F1C0-2CA4-0A62-ABBD-3439D21EEA38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34106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758D9C2-CEF2-1254-C218-7F7DC5B9AB37}"/>
              </a:ext>
            </a:extLst>
          </p:cNvPr>
          <p:cNvSpPr txBox="1"/>
          <p:nvPr/>
        </p:nvSpPr>
        <p:spPr>
          <a:xfrm>
            <a:off x="442915" y="1133254"/>
            <a:ext cx="518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the book’s code (p.280) ALL </a:t>
            </a:r>
          </a:p>
          <a:p>
            <a:r>
              <a:rPr lang="en-US" sz="2400" dirty="0"/>
              <a:t>Distances are calculated and evaluated</a:t>
            </a:r>
          </a:p>
          <a:p>
            <a:r>
              <a:rPr lang="en-US" sz="2400" dirty="0"/>
              <a:t>in a gaussian kernel for each point </a:t>
            </a:r>
            <a:r>
              <a:rPr lang="en-US" sz="2400" i="1" dirty="0" err="1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0D16F-66CB-84C5-45C5-92FF265AB494}"/>
              </a:ext>
            </a:extLst>
          </p:cNvPr>
          <p:cNvSpPr txBox="1"/>
          <p:nvPr/>
        </p:nvSpPr>
        <p:spPr>
          <a:xfrm>
            <a:off x="442913" y="2341501"/>
            <a:ext cx="7693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D &lt;- 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as.matrix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dist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(X))^2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exp(-D[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/ (2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svals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]))</a:t>
            </a:r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  <a:p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7873-C23A-E998-4C17-F85527E64258}"/>
              </a:ext>
            </a:extLst>
          </p:cNvPr>
          <p:cNvSpPr/>
          <p:nvPr/>
        </p:nvSpPr>
        <p:spPr>
          <a:xfrm>
            <a:off x="442913" y="1123639"/>
            <a:ext cx="4991881" cy="210931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685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93951-DC5D-DC7B-07CC-D7AA875991E1}"/>
              </a:ext>
            </a:extLst>
          </p:cNvPr>
          <p:cNvSpPr txBox="1"/>
          <p:nvPr/>
        </p:nvSpPr>
        <p:spPr>
          <a:xfrm>
            <a:off x="442915" y="3279651"/>
            <a:ext cx="5065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ji</a:t>
            </a:r>
            <a:r>
              <a:rPr lang="en-US" sz="2400" dirty="0" err="1"/>
              <a:t>’s</a:t>
            </a:r>
            <a:r>
              <a:rPr lang="en-US" sz="2400" dirty="0"/>
              <a:t> are normalized and assigned to the</a:t>
            </a:r>
            <a:br>
              <a:rPr lang="en-US" sz="2400" dirty="0"/>
            </a:br>
            <a:r>
              <a:rPr lang="en-US" sz="2400" dirty="0"/>
              <a:t>matrix P, so we have the ingoing and </a:t>
            </a:r>
            <a:br>
              <a:rPr lang="en-US" sz="2400" dirty="0"/>
            </a:br>
            <a:r>
              <a:rPr lang="en-US" sz="2400" dirty="0"/>
              <a:t>outgoing edges normalized separately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/ sum(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)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P[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</a:t>
            </a:r>
          </a:p>
          <a:p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3E86-9291-867F-9E89-BB710E21359D}"/>
              </a:ext>
            </a:extLst>
          </p:cNvPr>
          <p:cNvSpPr/>
          <p:nvPr/>
        </p:nvSpPr>
        <p:spPr>
          <a:xfrm>
            <a:off x="442913" y="3270036"/>
            <a:ext cx="4991881" cy="197336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F5ACD-79F6-EF7E-394A-61B1AEED7A38}"/>
              </a:ext>
            </a:extLst>
          </p:cNvPr>
          <p:cNvSpPr/>
          <p:nvPr/>
        </p:nvSpPr>
        <p:spPr>
          <a:xfrm>
            <a:off x="442913" y="5254723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E13844-3B89-851E-AB54-4C11442C8270}"/>
              </a:ext>
            </a:extLst>
          </p:cNvPr>
          <p:cNvSpPr txBox="1"/>
          <p:nvPr/>
        </p:nvSpPr>
        <p:spPr>
          <a:xfrm>
            <a:off x="447403" y="5325796"/>
            <a:ext cx="407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final normalization is then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return(0.5 * (P + t(P)) / sum(P)) </a:t>
            </a:r>
          </a:p>
          <a:p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86" y="0"/>
            <a:ext cx="462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7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19972B0A-06D2-B504-3EF3-AD2DE9E66D4C}"/>
              </a:ext>
            </a:extLst>
          </p:cNvPr>
          <p:cNvSpPr/>
          <p:nvPr/>
        </p:nvSpPr>
        <p:spPr>
          <a:xfrm>
            <a:off x="5691" y="2972138"/>
            <a:ext cx="1869686" cy="17388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4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EE3A85-E3BC-C017-834C-54793926D1C3}"/>
              </a:ext>
            </a:extLst>
          </p:cNvPr>
          <p:cNvSpPr/>
          <p:nvPr/>
        </p:nvSpPr>
        <p:spPr>
          <a:xfrm>
            <a:off x="1408221" y="4145208"/>
            <a:ext cx="3893778" cy="32703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9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72473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 – </a:t>
            </a:r>
            <a:br>
              <a:rPr lang="en-US" sz="3200" dirty="0"/>
            </a:br>
            <a:r>
              <a:rPr lang="en-US" sz="3200" dirty="0"/>
              <a:t>Adaptive variance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2086" y="70120"/>
            <a:ext cx="4622132" cy="67177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B4C7DE-ACB2-E15E-AF78-8522C29FB563}"/>
              </a:ext>
            </a:extLst>
          </p:cNvPr>
          <p:cNvSpPr/>
          <p:nvPr/>
        </p:nvSpPr>
        <p:spPr>
          <a:xfrm>
            <a:off x="988027" y="30621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3D16-2F38-55C9-2F38-24BD0A495B48}"/>
              </a:ext>
            </a:extLst>
          </p:cNvPr>
          <p:cNvSpPr/>
          <p:nvPr/>
        </p:nvSpPr>
        <p:spPr>
          <a:xfrm>
            <a:off x="333558" y="3291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265063-705A-380E-F7BE-0ECD0D4A6AD5}"/>
              </a:ext>
            </a:extLst>
          </p:cNvPr>
          <p:cNvSpPr/>
          <p:nvPr/>
        </p:nvSpPr>
        <p:spPr>
          <a:xfrm>
            <a:off x="1329755" y="40773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2AE009-4AC2-9609-92F8-C5FBE9C32DE8}"/>
              </a:ext>
            </a:extLst>
          </p:cNvPr>
          <p:cNvSpPr/>
          <p:nvPr/>
        </p:nvSpPr>
        <p:spPr>
          <a:xfrm>
            <a:off x="735613" y="366780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5033-077B-02C6-1E5D-B93E933D80E1}"/>
              </a:ext>
            </a:extLst>
          </p:cNvPr>
          <p:cNvSpPr/>
          <p:nvPr/>
        </p:nvSpPr>
        <p:spPr>
          <a:xfrm>
            <a:off x="1312879" y="355719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0D2C6D-9F3D-15AE-C14D-48B6025164DA}"/>
              </a:ext>
            </a:extLst>
          </p:cNvPr>
          <p:cNvSpPr/>
          <p:nvPr/>
        </p:nvSpPr>
        <p:spPr>
          <a:xfrm>
            <a:off x="898039" y="427350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B266A-8760-3132-7C16-565F7CDAC1B5}"/>
              </a:ext>
            </a:extLst>
          </p:cNvPr>
          <p:cNvSpPr/>
          <p:nvPr/>
        </p:nvSpPr>
        <p:spPr>
          <a:xfrm>
            <a:off x="333558" y="387001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9D90-31B1-F926-7DCE-63A8AFBA1C5B}"/>
              </a:ext>
            </a:extLst>
          </p:cNvPr>
          <p:cNvSpPr/>
          <p:nvPr/>
        </p:nvSpPr>
        <p:spPr>
          <a:xfrm>
            <a:off x="395386" y="445184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277CC-B18D-946F-87CF-0A84D96D506C}"/>
              </a:ext>
            </a:extLst>
          </p:cNvPr>
          <p:cNvSpPr/>
          <p:nvPr/>
        </p:nvSpPr>
        <p:spPr>
          <a:xfrm>
            <a:off x="495984" y="506946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AA1889-3CB5-EB82-B604-A631C67F42C2}"/>
              </a:ext>
            </a:extLst>
          </p:cNvPr>
          <p:cNvSpPr/>
          <p:nvPr/>
        </p:nvSpPr>
        <p:spPr>
          <a:xfrm>
            <a:off x="1036417" y="4768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3C2EC-4C77-B4D3-C0B4-4A84B3F1E6B0}"/>
              </a:ext>
            </a:extLst>
          </p:cNvPr>
          <p:cNvSpPr/>
          <p:nvPr/>
        </p:nvSpPr>
        <p:spPr>
          <a:xfrm>
            <a:off x="1720210" y="491305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C39EDB-7F64-2D0D-B2AF-393BF41C3B31}"/>
              </a:ext>
            </a:extLst>
          </p:cNvPr>
          <p:cNvSpPr/>
          <p:nvPr/>
        </p:nvSpPr>
        <p:spPr>
          <a:xfrm>
            <a:off x="4325063" y="631864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65F34E-F7A5-6FD3-2F4C-99E3D74B67E8}"/>
              </a:ext>
            </a:extLst>
          </p:cNvPr>
          <p:cNvSpPr/>
          <p:nvPr/>
        </p:nvSpPr>
        <p:spPr>
          <a:xfrm>
            <a:off x="1026647" y="61622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B11F9E-80B6-C0F4-C45B-D3BF062F9A6B}"/>
              </a:ext>
            </a:extLst>
          </p:cNvPr>
          <p:cNvSpPr/>
          <p:nvPr/>
        </p:nvSpPr>
        <p:spPr>
          <a:xfrm>
            <a:off x="2909960" y="449373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6A8F2-FB5D-AD83-935A-BCC2F9CFEA9B}"/>
              </a:ext>
            </a:extLst>
          </p:cNvPr>
          <p:cNvSpPr/>
          <p:nvPr/>
        </p:nvSpPr>
        <p:spPr>
          <a:xfrm>
            <a:off x="1651552" y="647505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E6C8-CD74-EACA-6198-EF6670BFA5DB}"/>
              </a:ext>
            </a:extLst>
          </p:cNvPr>
          <p:cNvSpPr/>
          <p:nvPr/>
        </p:nvSpPr>
        <p:spPr>
          <a:xfrm>
            <a:off x="2387362" y="550238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9AEF52-338D-D0AB-0FAF-AB4DB6BF7091}"/>
              </a:ext>
            </a:extLst>
          </p:cNvPr>
          <p:cNvSpPr/>
          <p:nvPr/>
        </p:nvSpPr>
        <p:spPr>
          <a:xfrm>
            <a:off x="3225591" y="5561438"/>
            <a:ext cx="324852" cy="31282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97D68-A8B8-A44E-7255-E660EA20C68A}"/>
              </a:ext>
            </a:extLst>
          </p:cNvPr>
          <p:cNvSpPr/>
          <p:nvPr/>
        </p:nvSpPr>
        <p:spPr>
          <a:xfrm>
            <a:off x="2367653" y="1487675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ED651-6C7D-FE0A-CA7A-EE2685329D40}"/>
              </a:ext>
            </a:extLst>
          </p:cNvPr>
          <p:cNvSpPr txBox="1"/>
          <p:nvPr/>
        </p:nvSpPr>
        <p:spPr>
          <a:xfrm>
            <a:off x="2402529" y="1522765"/>
            <a:ext cx="4506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entropy of </a:t>
            </a:r>
            <a:r>
              <a:rPr lang="en-US" sz="2400" dirty="0" err="1"/>
              <a:t>i-th</a:t>
            </a:r>
            <a:r>
              <a:rPr lang="en-US" sz="2400" dirty="0"/>
              <a:t> neighbors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H  &lt;-  -1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%*% log(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2)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33FC4-8B0F-1B81-F742-B8B5A021188F}"/>
              </a:ext>
            </a:extLst>
          </p:cNvPr>
          <p:cNvSpPr/>
          <p:nvPr/>
        </p:nvSpPr>
        <p:spPr>
          <a:xfrm>
            <a:off x="2359422" y="2536003"/>
            <a:ext cx="4991881" cy="173887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F5FE35-2FAD-1A63-4393-00FB621CB3E8}"/>
              </a:ext>
            </a:extLst>
          </p:cNvPr>
          <p:cNvSpPr txBox="1"/>
          <p:nvPr/>
        </p:nvSpPr>
        <p:spPr>
          <a:xfrm>
            <a:off x="2394298" y="2571093"/>
            <a:ext cx="4597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 is less than the log-perplexity, </a:t>
            </a:r>
          </a:p>
          <a:p>
            <a:r>
              <a:rPr lang="en-US" sz="2400" dirty="0"/>
              <a:t>increase sigma, otherwise reduce it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if (H &lt; log(perplexity, 2)){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	…………….    }</a:t>
            </a:r>
          </a:p>
        </p:txBody>
      </p:sp>
    </p:spTree>
    <p:extLst>
      <p:ext uri="{BB962C8B-B14F-4D97-AF65-F5344CB8AC3E}">
        <p14:creationId xmlns:p14="http://schemas.microsoft.com/office/powerpoint/2010/main" val="33408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7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12478" y="6467501"/>
            <a:ext cx="435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distances with adaptive bandwidth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21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</a:t>
            </a:r>
          </a:p>
        </p:txBody>
      </p:sp>
    </p:spTree>
    <p:extLst>
      <p:ext uri="{BB962C8B-B14F-4D97-AF65-F5344CB8AC3E}">
        <p14:creationId xmlns:p14="http://schemas.microsoft.com/office/powerpoint/2010/main" val="1642743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A84431ED-8128-A842-F69F-622B22195457}"/>
              </a:ext>
            </a:extLst>
          </p:cNvPr>
          <p:cNvSpPr/>
          <p:nvPr/>
        </p:nvSpPr>
        <p:spPr>
          <a:xfrm>
            <a:off x="8288573" y="2347534"/>
            <a:ext cx="3144958" cy="276468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BA303D-0EB6-EBBD-FB35-2261A8EB5B22}"/>
              </a:ext>
            </a:extLst>
          </p:cNvPr>
          <p:cNvSpPr/>
          <p:nvPr/>
        </p:nvSpPr>
        <p:spPr>
          <a:xfrm>
            <a:off x="1081651" y="2609631"/>
            <a:ext cx="3144958" cy="255749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69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9450" y="6533846"/>
            <a:ext cx="502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 distances w/ adaptive bandwidth – light 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43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 (degree 1) – heavy tails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FF83D3-4BD3-9113-18B6-F448DD3372A9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190027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282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Graph-based approaches: </a:t>
            </a:r>
            <a:r>
              <a:rPr lang="en-US" sz="4400" dirty="0" err="1"/>
              <a:t>tSNE</a:t>
            </a:r>
            <a:endParaRPr lang="en-US" sz="4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could do it by having </a:t>
            </a:r>
            <a:r>
              <a:rPr lang="en-US" sz="2800" u="sng" dirty="0"/>
              <a:t>all points in the same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cannot do it because </a:t>
            </a:r>
            <a:r>
              <a:rPr lang="en-US" sz="2800" u="sng" dirty="0"/>
              <a:t>you normalized the edges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mostly care about how points are </a:t>
            </a:r>
            <a:r>
              <a:rPr lang="en-US" sz="2800" u="sng" dirty="0"/>
              <a:t>distributed locally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40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10869" y="3055813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/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blipFill>
                <a:blip r:embed="rId2"/>
                <a:stretch>
                  <a:fillRect t="-118557" b="-164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28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713120" y="1062420"/>
            <a:ext cx="8035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Optimization done with gradient descent.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gradient is </a:t>
            </a:r>
            <a:r>
              <a:rPr lang="en-US" sz="2800" dirty="0" err="1"/>
              <a:t>w.r.t.</a:t>
            </a:r>
            <a:r>
              <a:rPr lang="en-US" sz="2800" dirty="0"/>
              <a:t> the low-dimensional variables, then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a vector of length </a:t>
            </a:r>
            <a:r>
              <a:rPr lang="en-US" sz="2800" i="1" dirty="0"/>
              <a:t>d</a:t>
            </a:r>
            <a:r>
              <a:rPr lang="en-US" sz="2800" dirty="0"/>
              <a:t> with each component being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/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blipFill>
                <a:blip r:embed="rId2"/>
                <a:stretch>
                  <a:fillRect t="-57047" b="-9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0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</a:t>
            </a:r>
            <a:r>
              <a:rPr lang="en-US" sz="2400" i="1" dirty="0"/>
              <a:t>p</a:t>
            </a:r>
            <a:r>
              <a:rPr lang="en-US" sz="2400" dirty="0"/>
              <a:t> to a space of dimension </a:t>
            </a:r>
            <a:r>
              <a:rPr lang="en-US" sz="2400" i="1" dirty="0"/>
              <a:t>d&lt;&lt;p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085EB07-AFD9-4B4E-BA32-CDD2F3E8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113"/>
              </p:ext>
            </p:extLst>
          </p:nvPr>
        </p:nvGraphicFramePr>
        <p:xfrm>
          <a:off x="1418389" y="2295802"/>
          <a:ext cx="35414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037178980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37500175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30223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552701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9924919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71828383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199707456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70412056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56338539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981297597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78353035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3977371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91070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5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921724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409474-D876-EF4B-9DD4-5972FEC2118E}"/>
              </a:ext>
            </a:extLst>
          </p:cNvPr>
          <p:cNvCxnSpPr/>
          <p:nvPr/>
        </p:nvCxnSpPr>
        <p:spPr>
          <a:xfrm>
            <a:off x="1191126" y="2295802"/>
            <a:ext cx="0" cy="333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A114B1-FAE0-C24B-AAF8-3DFF5D765324}"/>
              </a:ext>
            </a:extLst>
          </p:cNvPr>
          <p:cNvCxnSpPr/>
          <p:nvPr/>
        </p:nvCxnSpPr>
        <p:spPr>
          <a:xfrm>
            <a:off x="1418389" y="2045368"/>
            <a:ext cx="354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6DCEC2-82D1-D947-8BB1-C68EA3D9D3D7}"/>
              </a:ext>
            </a:extLst>
          </p:cNvPr>
          <p:cNvSpPr txBox="1"/>
          <p:nvPr/>
        </p:nvSpPr>
        <p:spPr>
          <a:xfrm>
            <a:off x="2605459" y="17216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DF5EC-775A-6446-B4A1-678A9CB95D90}"/>
              </a:ext>
            </a:extLst>
          </p:cNvPr>
          <p:cNvSpPr txBox="1"/>
          <p:nvPr/>
        </p:nvSpPr>
        <p:spPr>
          <a:xfrm rot="16200000">
            <a:off x="415112" y="3573379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datapoints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CF46AF-E08F-D04B-948A-C93B3C3BE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9709" r="14330" b="9252"/>
          <a:stretch/>
        </p:blipFill>
        <p:spPr>
          <a:xfrm>
            <a:off x="7014411" y="2295802"/>
            <a:ext cx="5053263" cy="325075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774D9D-7B53-324F-84E7-3E7E892D1F51}"/>
              </a:ext>
            </a:extLst>
          </p:cNvPr>
          <p:cNvCxnSpPr/>
          <p:nvPr/>
        </p:nvCxnSpPr>
        <p:spPr>
          <a:xfrm flipV="1">
            <a:off x="7134726" y="2045368"/>
            <a:ext cx="0" cy="358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9F353B-6FDB-9C48-B576-D0F0CDB6073D}"/>
              </a:ext>
            </a:extLst>
          </p:cNvPr>
          <p:cNvCxnSpPr/>
          <p:nvPr/>
        </p:nvCxnSpPr>
        <p:spPr>
          <a:xfrm>
            <a:off x="7158789" y="5633362"/>
            <a:ext cx="4319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E087BB-4E45-B542-9A14-74D09E61AD2F}"/>
              </a:ext>
            </a:extLst>
          </p:cNvPr>
          <p:cNvSpPr txBox="1"/>
          <p:nvPr/>
        </p:nvSpPr>
        <p:spPr>
          <a:xfrm>
            <a:off x="10864516" y="571651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C2172-9394-BF4F-A12C-EB951A9F11AE}"/>
              </a:ext>
            </a:extLst>
          </p:cNvPr>
          <p:cNvSpPr txBox="1"/>
          <p:nvPr/>
        </p:nvSpPr>
        <p:spPr>
          <a:xfrm>
            <a:off x="6376168" y="176603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2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AFF6A06-C4C9-DF4E-8D20-26D5F534757B}"/>
              </a:ext>
            </a:extLst>
          </p:cNvPr>
          <p:cNvSpPr/>
          <p:nvPr/>
        </p:nvSpPr>
        <p:spPr>
          <a:xfrm>
            <a:off x="5161547" y="3705726"/>
            <a:ext cx="1852864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A9FA9-DCAB-1A59-B9A6-3C8C1DEBB53F}"/>
              </a:ext>
            </a:extLst>
          </p:cNvPr>
          <p:cNvSpPr txBox="1"/>
          <p:nvPr/>
        </p:nvSpPr>
        <p:spPr>
          <a:xfrm>
            <a:off x="4916203" y="4086822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p&gt;&gt;2                     d=2</a:t>
            </a:r>
          </a:p>
        </p:txBody>
      </p:sp>
    </p:spTree>
    <p:extLst>
      <p:ext uri="{BB962C8B-B14F-4D97-AF65-F5344CB8AC3E}">
        <p14:creationId xmlns:p14="http://schemas.microsoft.com/office/powerpoint/2010/main" val="547892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/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gradient of C is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blipFill>
                <a:blip r:embed="rId2"/>
                <a:stretch>
                  <a:fillRect l="-1622" t="-28415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F9FDC-713F-8B99-B9AA-9FE24DF5E12A}"/>
              </a:ext>
            </a:extLst>
          </p:cNvPr>
          <p:cNvSpPr txBox="1"/>
          <p:nvPr/>
        </p:nvSpPr>
        <p:spPr>
          <a:xfrm>
            <a:off x="682184" y="3560973"/>
            <a:ext cx="6114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 also, multiplying both sides by 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ij</a:t>
            </a:r>
            <a:r>
              <a:rPr lang="en-US" sz="2800" i="1" dirty="0"/>
              <a:t> :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/>
          <a:stretch/>
        </p:blipFill>
        <p:spPr>
          <a:xfrm>
            <a:off x="1349208" y="4113878"/>
            <a:ext cx="6780274" cy="1361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8D476F-6B62-CE20-28AC-3DC83A52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44" y="5660416"/>
            <a:ext cx="4104534" cy="102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/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solidFill>
                <a:schemeClr val="accent1">
                  <a:alpha val="3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Why?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helps in doing the derivatives. </a:t>
                </a:r>
                <a:r>
                  <a:rPr lang="en-US" dirty="0">
                    <a:solidFill>
                      <a:schemeClr val="tx1"/>
                    </a:solidFill>
                    <a:hlinkClick r:id="rId5"/>
                  </a:rPr>
                  <a:t>Look here.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blipFill>
                <a:blip r:embed="rId6"/>
                <a:stretch>
                  <a:fillRect l="-1271" r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321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/>
          <a:stretch/>
        </p:blipFill>
        <p:spPr>
          <a:xfrm>
            <a:off x="4484405" y="2026710"/>
            <a:ext cx="6780274" cy="1361156"/>
          </a:xfrm>
          <a:prstGeom prst="rect">
            <a:avLst/>
          </a:prstGeom>
        </p:spPr>
      </p:pic>
      <p:sp>
        <p:nvSpPr>
          <p:cNvPr id="34" name="Left Bracket 33">
            <a:extLst>
              <a:ext uri="{FF2B5EF4-FFF2-40B4-BE49-F238E27FC236}">
                <a16:creationId xmlns:a16="http://schemas.microsoft.com/office/drawing/2014/main" id="{AB406729-F093-16E7-751B-62ED2C5045AF}"/>
              </a:ext>
            </a:extLst>
          </p:cNvPr>
          <p:cNvSpPr/>
          <p:nvPr/>
        </p:nvSpPr>
        <p:spPr>
          <a:xfrm rot="16200000">
            <a:off x="6352382" y="2106815"/>
            <a:ext cx="336645" cy="28445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78D7AA4E-B52D-576D-609B-17F61245111A}"/>
              </a:ext>
            </a:extLst>
          </p:cNvPr>
          <p:cNvSpPr/>
          <p:nvPr/>
        </p:nvSpPr>
        <p:spPr>
          <a:xfrm rot="16200000">
            <a:off x="9480898" y="2268554"/>
            <a:ext cx="336645" cy="25925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34D932-0AED-1FEC-49C6-6AE952EE9CEC}"/>
              </a:ext>
            </a:extLst>
          </p:cNvPr>
          <p:cNvSpPr txBox="1"/>
          <p:nvPr/>
        </p:nvSpPr>
        <p:spPr>
          <a:xfrm>
            <a:off x="5020713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Attractive forces P: keep</a:t>
            </a:r>
          </a:p>
          <a:p>
            <a:pPr algn="ctr"/>
            <a:r>
              <a:rPr lang="en-US" dirty="0"/>
              <a:t>close points together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010B0-ADBE-1263-3679-CB0F051991CC}"/>
              </a:ext>
            </a:extLst>
          </p:cNvPr>
          <p:cNvSpPr txBox="1"/>
          <p:nvPr/>
        </p:nvSpPr>
        <p:spPr>
          <a:xfrm>
            <a:off x="8188078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Repulsive forces Q: push </a:t>
            </a:r>
            <a:br>
              <a:rPr lang="en-US" dirty="0"/>
            </a:br>
            <a:r>
              <a:rPr lang="en-US" dirty="0"/>
              <a:t>points away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069750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282AE7-4A09-ACF2-C8D4-FB2C721F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96" y="40701"/>
            <a:ext cx="5763904" cy="68276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E516ED-82F4-56B3-5125-8EB39BD04810}"/>
              </a:ext>
            </a:extLst>
          </p:cNvPr>
          <p:cNvSpPr/>
          <p:nvPr/>
        </p:nvSpPr>
        <p:spPr>
          <a:xfrm>
            <a:off x="6851176" y="2101755"/>
            <a:ext cx="5008728" cy="120100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ABE9DE-7305-10AE-8E8A-B2A5E20518C5}"/>
              </a:ext>
            </a:extLst>
          </p:cNvPr>
          <p:cNvCxnSpPr>
            <a:cxnSpLocks/>
          </p:cNvCxnSpPr>
          <p:nvPr/>
        </p:nvCxnSpPr>
        <p:spPr>
          <a:xfrm>
            <a:off x="5348140" y="1679643"/>
            <a:ext cx="1510351" cy="10820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4CD077-E52F-B402-98F6-7025DA3EB3B8}"/>
              </a:ext>
            </a:extLst>
          </p:cNvPr>
          <p:cNvSpPr txBox="1"/>
          <p:nvPr/>
        </p:nvSpPr>
        <p:spPr>
          <a:xfrm>
            <a:off x="442913" y="1365339"/>
            <a:ext cx="570996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pairwise distances </a:t>
            </a:r>
            <a:r>
              <a:rPr lang="en-US" dirty="0" err="1"/>
              <a:t>Q</a:t>
            </a:r>
            <a:r>
              <a:rPr lang="en-US" baseline="-25000" dirty="0" err="1"/>
              <a:t>ij</a:t>
            </a:r>
            <a:r>
              <a:rPr lang="en-US" dirty="0"/>
              <a:t> with t-distribution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distances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first part of the </a:t>
            </a:r>
            <a:br>
              <a:rPr lang="en-US" dirty="0"/>
            </a:br>
            <a:r>
              <a:rPr lang="en-US" dirty="0"/>
              <a:t>cost function’s gradient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by the difference 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-</a:t>
            </a:r>
            <a:r>
              <a:rPr lang="en-US" b="1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). This is done all </a:t>
            </a:r>
            <a:br>
              <a:rPr lang="en-US" dirty="0"/>
            </a:br>
            <a:r>
              <a:rPr lang="en-US" dirty="0"/>
              <a:t>at once with the matrix Y and by casting the dimensions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gradient descent and zero-center the data</a:t>
            </a:r>
            <a:br>
              <a:rPr lang="en-US" dirty="0"/>
            </a:b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676E8-99B4-59A7-4A28-4F3F7E2B7377}"/>
              </a:ext>
            </a:extLst>
          </p:cNvPr>
          <p:cNvSpPr/>
          <p:nvPr/>
        </p:nvSpPr>
        <p:spPr>
          <a:xfrm>
            <a:off x="6851176" y="3555243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2A5AA6-0777-EEF8-55DF-D9C7F134A0CF}"/>
              </a:ext>
            </a:extLst>
          </p:cNvPr>
          <p:cNvCxnSpPr>
            <a:cxnSpLocks/>
          </p:cNvCxnSpPr>
          <p:nvPr/>
        </p:nvCxnSpPr>
        <p:spPr>
          <a:xfrm>
            <a:off x="2909550" y="2101755"/>
            <a:ext cx="3941625" cy="15381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40E13C9-5646-1D0A-5759-072ABBC1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r="17786"/>
          <a:stretch/>
        </p:blipFill>
        <p:spPr>
          <a:xfrm>
            <a:off x="831336" y="3091494"/>
            <a:ext cx="4544851" cy="89064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6FAD2A-2D3A-5671-10E8-40E299E423C9}"/>
              </a:ext>
            </a:extLst>
          </p:cNvPr>
          <p:cNvSpPr/>
          <p:nvPr/>
        </p:nvSpPr>
        <p:spPr>
          <a:xfrm>
            <a:off x="6851176" y="3911398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5E93FA-26A6-9E92-A46C-268D4D8B92E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76187" y="3536818"/>
            <a:ext cx="1473565" cy="4802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AFA63C9-B7E2-F35E-A58D-60EF4C722779}"/>
              </a:ext>
            </a:extLst>
          </p:cNvPr>
          <p:cNvSpPr/>
          <p:nvPr/>
        </p:nvSpPr>
        <p:spPr>
          <a:xfrm>
            <a:off x="6849751" y="4242596"/>
            <a:ext cx="5166657" cy="10361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83C79E-C004-170A-D169-A535141C6F87}"/>
              </a:ext>
            </a:extLst>
          </p:cNvPr>
          <p:cNvSpPr/>
          <p:nvPr/>
        </p:nvSpPr>
        <p:spPr>
          <a:xfrm>
            <a:off x="6849751" y="5278764"/>
            <a:ext cx="5166657" cy="60270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13F3E5-AA5D-FCDC-53E6-131BABCF707C}"/>
              </a:ext>
            </a:extLst>
          </p:cNvPr>
          <p:cNvCxnSpPr>
            <a:cxnSpLocks/>
          </p:cNvCxnSpPr>
          <p:nvPr/>
        </p:nvCxnSpPr>
        <p:spPr>
          <a:xfrm>
            <a:off x="6096000" y="4619784"/>
            <a:ext cx="753752" cy="23081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4C0C77-7723-0D25-BBB3-514CF34726A8}"/>
              </a:ext>
            </a:extLst>
          </p:cNvPr>
          <p:cNvCxnSpPr>
            <a:cxnSpLocks/>
          </p:cNvCxnSpPr>
          <p:nvPr/>
        </p:nvCxnSpPr>
        <p:spPr>
          <a:xfrm>
            <a:off x="5376187" y="5116220"/>
            <a:ext cx="1454258" cy="4638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1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442913" y="1265585"/>
            <a:ext cx="10825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Effective</a:t>
            </a:r>
            <a:r>
              <a:rPr lang="en-US" sz="2800" b="1" dirty="0"/>
              <a:t> </a:t>
            </a:r>
            <a:r>
              <a:rPr lang="en-US" sz="2800" dirty="0"/>
              <a:t>makes good projections on non-linear manifolds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 makes sense </a:t>
            </a:r>
            <a:r>
              <a:rPr lang="en-US" sz="2800" dirty="0"/>
              <a:t>in the way it is formulated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locality of </a:t>
            </a:r>
            <a:r>
              <a:rPr lang="en-US" sz="2800" dirty="0" err="1"/>
              <a:t>tSNE</a:t>
            </a:r>
            <a:r>
              <a:rPr lang="en-US" sz="2800" dirty="0"/>
              <a:t> can be tuned (perplexity 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Exponential cost </a:t>
            </a:r>
            <a:r>
              <a:rPr lang="en-US" sz="2800" dirty="0"/>
              <a:t>in the number d of </a:t>
            </a:r>
            <a:r>
              <a:rPr lang="en-US" sz="2800" dirty="0" err="1"/>
              <a:t>tSNE</a:t>
            </a:r>
            <a:r>
              <a:rPr lang="en-US" sz="2800" dirty="0"/>
              <a:t>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Does not work “online”: </a:t>
            </a:r>
            <a:r>
              <a:rPr lang="en-US" sz="2800" dirty="0"/>
              <a:t>if you get a new data point, you have to redo</a:t>
            </a:r>
          </a:p>
          <a:p>
            <a:r>
              <a:rPr lang="en-US" sz="2800" dirty="0"/>
              <a:t>      </a:t>
            </a:r>
            <a:r>
              <a:rPr lang="en-US" sz="2800" u="sng" dirty="0"/>
              <a:t>ALL</a:t>
            </a:r>
            <a:r>
              <a:rPr lang="en-US" sz="2800" dirty="0"/>
              <a:t> the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Labels</a:t>
            </a:r>
            <a:r>
              <a:rPr lang="en-US" sz="2800" dirty="0"/>
              <a:t> informative of data points cannot be used</a:t>
            </a:r>
            <a:endParaRPr lang="en-US" sz="28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3F193E-9FBD-7F4C-A5B8-0E8822E33B18}"/>
              </a:ext>
            </a:extLst>
          </p:cNvPr>
          <p:cNvSpPr/>
          <p:nvPr/>
        </p:nvSpPr>
        <p:spPr>
          <a:xfrm>
            <a:off x="1522408" y="5163023"/>
            <a:ext cx="9147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Those </a:t>
            </a:r>
            <a:r>
              <a:rPr lang="en-US" sz="2400" dirty="0">
                <a:solidFill>
                  <a:srgbClr val="FF0000"/>
                </a:solidFill>
              </a:rPr>
              <a:t>issues</a:t>
            </a:r>
            <a:r>
              <a:rPr lang="en-US" sz="2400" dirty="0"/>
              <a:t> are solved by another graph-based technique called </a:t>
            </a:r>
            <a:r>
              <a:rPr lang="en-US" sz="2400" b="1" dirty="0"/>
              <a:t>UMAP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106998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152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UMAP: </a:t>
            </a:r>
            <a:r>
              <a:rPr lang="en-US" sz="4400" dirty="0"/>
              <a:t>Method in brief</a:t>
            </a:r>
          </a:p>
        </p:txBody>
      </p:sp>
      <p:pic>
        <p:nvPicPr>
          <p:cNvPr id="16386" name="Picture 2" descr="How UMAP Works — umap 0.5 documentation">
            <a:extLst>
              <a:ext uri="{FF2B5EF4-FFF2-40B4-BE49-F238E27FC236}">
                <a16:creationId xmlns:a16="http://schemas.microsoft.com/office/drawing/2014/main" id="{F56BA2D7-9592-C991-CA1B-955A3380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9270"/>
            <a:ext cx="6096000" cy="3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UMAP Works — umap 0.5 documentation">
            <a:extLst>
              <a:ext uri="{FF2B5EF4-FFF2-40B4-BE49-F238E27FC236}">
                <a16:creationId xmlns:a16="http://schemas.microsoft.com/office/drawing/2014/main" id="{51AAEEE8-85E5-9DA4-A52B-2D0A3415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64" y="3259394"/>
            <a:ext cx="6270020" cy="3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  <a:br>
              <a:rPr lang="en-US" sz="28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manifold is approximated</a:t>
            </a:r>
            <a:br>
              <a:rPr lang="en-US" sz="2800" dirty="0"/>
            </a:br>
            <a:r>
              <a:rPr lang="en-US" sz="2800" dirty="0"/>
              <a:t>by an </a:t>
            </a:r>
            <a:r>
              <a:rPr lang="en-US" sz="2800" b="1" dirty="0"/>
              <a:t>open cover of simplicial complexes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32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Method in brief</a:t>
            </a:r>
          </a:p>
        </p:txBody>
      </p:sp>
    </p:spTree>
    <p:extLst>
      <p:ext uri="{BB962C8B-B14F-4D97-AF65-F5344CB8AC3E}">
        <p14:creationId xmlns:p14="http://schemas.microsoft.com/office/powerpoint/2010/main" val="1234671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932472" y="1187113"/>
            <a:ext cx="106790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</a:t>
            </a:r>
            <a:r>
              <a:rPr lang="en-US" sz="2800" dirty="0" err="1"/>
              <a:t>umap</a:t>
            </a:r>
            <a:r>
              <a:rPr lang="en-US" sz="2800" dirty="0"/>
              <a:t> (both </a:t>
            </a:r>
            <a:r>
              <a:rPr lang="en-US" sz="2800" dirty="0">
                <a:hlinkClick r:id="rId2"/>
              </a:rPr>
              <a:t>python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R</a:t>
            </a:r>
            <a:r>
              <a:rPr lang="en-US" sz="2800" dirty="0"/>
              <a:t>) is </a:t>
            </a:r>
            <a:r>
              <a:rPr lang="en-US" sz="2800" b="1" dirty="0"/>
              <a:t>unsupervised non-parametric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can be used to project labelled data, and to assign a test dataset</a:t>
            </a:r>
            <a:br>
              <a:rPr lang="en-US" sz="2800" dirty="0"/>
            </a:br>
            <a:r>
              <a:rPr lang="en-US" sz="2800" dirty="0"/>
              <a:t>to each class afterwards (</a:t>
            </a:r>
            <a:r>
              <a:rPr lang="en-US" sz="2800" b="1" dirty="0"/>
              <a:t>supervised non-parametric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An update</a:t>
            </a:r>
            <a:r>
              <a:rPr lang="en-US" sz="2800" dirty="0"/>
              <a:t> optimizes the cost function with a neural network and</a:t>
            </a:r>
            <a:br>
              <a:rPr lang="en-US" sz="2800" dirty="0"/>
            </a:br>
            <a:r>
              <a:rPr lang="en-US" sz="2800" dirty="0"/>
              <a:t>the NN weights are used as a parametric function to assign test data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b="1" dirty="0"/>
              <a:t>supervised parametric</a:t>
            </a:r>
            <a:r>
              <a:rPr lang="en-US" sz="2800" dirty="0"/>
              <a:t>)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63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 err="1"/>
              <a:t>Flavours</a:t>
            </a:r>
            <a:endParaRPr lang="en-US" sz="4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0BF991-BA6B-6AE3-C9DD-AA59C7D6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7" y="3864769"/>
            <a:ext cx="7949845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1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56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Iris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00F9D-06F2-0030-7EF5-F6AB4F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128866"/>
            <a:ext cx="5641891" cy="55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0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131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 and UMAP: </a:t>
            </a:r>
            <a:r>
              <a:rPr lang="en-US" sz="4400" dirty="0"/>
              <a:t>more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FD0A2-8B98-D5B7-6A16-A760D3C79CAC}"/>
              </a:ext>
            </a:extLst>
          </p:cNvPr>
          <p:cNvSpPr txBox="1"/>
          <p:nvPr/>
        </p:nvSpPr>
        <p:spPr>
          <a:xfrm>
            <a:off x="1049311" y="1813810"/>
            <a:ext cx="108834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UMAP for </a:t>
            </a:r>
            <a:r>
              <a:rPr lang="en-US" dirty="0" err="1">
                <a:hlinkClick r:id="rId2"/>
              </a:rPr>
              <a:t>tSNE</a:t>
            </a:r>
            <a:r>
              <a:rPr lang="en-US" dirty="0"/>
              <a:t>: webpage of the author of the R </a:t>
            </a:r>
            <a:r>
              <a:rPr lang="en-US" i="1" dirty="0" err="1"/>
              <a:t>uwot</a:t>
            </a:r>
            <a:r>
              <a:rPr lang="en-US" dirty="0"/>
              <a:t> package, with deep and detailed explanations about how</a:t>
            </a:r>
            <a:br>
              <a:rPr lang="en-US" dirty="0"/>
            </a:br>
            <a:r>
              <a:rPr lang="en-US" dirty="0" err="1"/>
              <a:t>tSNE</a:t>
            </a:r>
            <a:r>
              <a:rPr lang="en-US" dirty="0"/>
              <a:t> and UMAP work. Worth reading.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page for the python package </a:t>
            </a:r>
            <a:r>
              <a:rPr lang="en-US" i="1" dirty="0">
                <a:hlinkClick r:id="rId3"/>
              </a:rPr>
              <a:t>openTSNE</a:t>
            </a:r>
            <a:r>
              <a:rPr lang="en-US" i="1" dirty="0"/>
              <a:t>: </a:t>
            </a:r>
            <a:r>
              <a:rPr lang="en-US" dirty="0"/>
              <a:t>Here they explain some other improvements for </a:t>
            </a:r>
            <a:r>
              <a:rPr lang="en-US" dirty="0" err="1"/>
              <a:t>tSNE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like interpolation and Barnes-Hut approximation.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Barnes-Hut approximation. </a:t>
            </a:r>
            <a:r>
              <a:rPr lang="en-US" dirty="0"/>
              <a:t>How does the Barnes-Hut approximation work? Here you find the explanation</a:t>
            </a:r>
            <a:br>
              <a:rPr lang="en-US" dirty="0"/>
            </a:br>
            <a:r>
              <a:rPr lang="en-US" dirty="0"/>
              <a:t>and a clear animation you can tune to see the results of the algorithm.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Misread </a:t>
            </a:r>
            <a:r>
              <a:rPr lang="en-US" dirty="0" err="1">
                <a:hlinkClick r:id="rId5"/>
              </a:rPr>
              <a:t>tSNE</a:t>
            </a:r>
            <a:r>
              <a:rPr lang="en-US" dirty="0"/>
              <a:t>. Some simple interactive use cases to see how parameters of </a:t>
            </a:r>
            <a:r>
              <a:rPr lang="en-US" dirty="0" err="1"/>
              <a:t>tSNE</a:t>
            </a:r>
            <a:r>
              <a:rPr lang="en-US" dirty="0"/>
              <a:t> change an output.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</a:t>
            </a:r>
            <a:r>
              <a:rPr lang="en-US" dirty="0">
                <a:hlinkClick r:id="rId6"/>
              </a:rPr>
              <a:t>theoretical paper</a:t>
            </a:r>
            <a:r>
              <a:rPr lang="en-US" dirty="0"/>
              <a:t> on </a:t>
            </a:r>
            <a:r>
              <a:rPr lang="en-US" dirty="0" err="1"/>
              <a:t>tSNE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72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4148948" y="2151727"/>
            <a:ext cx="31995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Break – 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1700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70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10213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2" y="1650596"/>
            <a:ext cx="5151711" cy="490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58748-7067-6E17-9BB0-337A4B18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9" y="1931438"/>
            <a:ext cx="4812014" cy="44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8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936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</a:t>
            </a:r>
            <a:r>
              <a:rPr lang="en-US" sz="6000" dirty="0"/>
              <a:t> </a:t>
            </a:r>
            <a:r>
              <a:rPr lang="en-US" sz="4400" dirty="0"/>
              <a:t>improvements - </a:t>
            </a:r>
            <a:r>
              <a:rPr lang="en-US" sz="3200" dirty="0">
                <a:hlinkClick r:id="rId2"/>
              </a:rPr>
              <a:t>early exaggeration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62604"/>
            <a:ext cx="10522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Solves the crowding problem (points in general very close with the risk </a:t>
            </a:r>
            <a:br>
              <a:rPr lang="en-US" sz="2800" dirty="0"/>
            </a:br>
            <a:r>
              <a:rPr lang="en-US" sz="2800" dirty="0"/>
              <a:t>of breaking clusters of similar points)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B0C43-8B63-DFA5-69AC-07ED330C8EAC}"/>
              </a:ext>
            </a:extLst>
          </p:cNvPr>
          <p:cNvSpPr txBox="1"/>
          <p:nvPr/>
        </p:nvSpPr>
        <p:spPr>
          <a:xfrm>
            <a:off x="834688" y="5301555"/>
            <a:ext cx="10956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How: In the factor 4(P - Q) of the gradient, multiply P by a factor (e.g. 12), </a:t>
            </a:r>
            <a:br>
              <a:rPr lang="en-US" sz="2800" dirty="0"/>
            </a:br>
            <a:r>
              <a:rPr lang="en-US" sz="2800" dirty="0"/>
              <a:t>and in the gradient descent divide the learning rate by the same factor. </a:t>
            </a:r>
            <a:br>
              <a:rPr lang="en-US" sz="2800" dirty="0"/>
            </a:br>
            <a:r>
              <a:rPr lang="en-US" sz="2800" dirty="0"/>
              <a:t>Go back to normal after a few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0CC6-951E-710F-2474-5AE631EE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33" y="2779462"/>
            <a:ext cx="2601586" cy="252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4B5D-CAF3-DDEE-D8AA-417F0717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28" y="2823650"/>
            <a:ext cx="2616309" cy="25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094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 improvements –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11605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optima of the gradient descent can create poor solutions. We can add</a:t>
            </a:r>
            <a:br>
              <a:rPr lang="en-US" sz="2800" dirty="0"/>
            </a:br>
            <a:r>
              <a:rPr lang="en-US" sz="2800" dirty="0"/>
              <a:t>a term to the descent to avoid such optima.</a:t>
            </a:r>
          </a:p>
          <a:p>
            <a:endParaRPr lang="en-US" sz="2800" dirty="0"/>
          </a:p>
          <a:p>
            <a:r>
              <a:rPr lang="en-US" sz="2800" dirty="0"/>
              <a:t>How: At iteration </a:t>
            </a:r>
            <a:r>
              <a:rPr lang="en-US" sz="2800" i="1" dirty="0"/>
              <a:t>t+1</a:t>
            </a:r>
            <a:r>
              <a:rPr lang="en-US" sz="2800" dirty="0"/>
              <a:t> of gradient descent, add the two previous values of Y</a:t>
            </a:r>
          </a:p>
          <a:p>
            <a:r>
              <a:rPr lang="en-US" sz="2800" dirty="0"/>
              <a:t>as follows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baseline="30000" dirty="0"/>
              <a:t>(t+1)</a:t>
            </a:r>
            <a:r>
              <a:rPr lang="en-US" sz="2800" dirty="0"/>
              <a:t> = Y</a:t>
            </a:r>
            <a:r>
              <a:rPr lang="en-US" sz="2800" baseline="30000" dirty="0"/>
              <a:t>(t)</a:t>
            </a:r>
            <a:r>
              <a:rPr lang="en-US" sz="2800" dirty="0"/>
              <a:t> - 𝛒 4(P - Q) - </a:t>
            </a:r>
            <a:r>
              <a:rPr lang="en-US" sz="2800" dirty="0">
                <a:solidFill>
                  <a:srgbClr val="C00000"/>
                </a:solidFill>
              </a:rPr>
              <a:t>𝛂 (Y</a:t>
            </a:r>
            <a:r>
              <a:rPr lang="en-US" sz="2800" baseline="30000" dirty="0">
                <a:solidFill>
                  <a:srgbClr val="C00000"/>
                </a:solidFill>
              </a:rPr>
              <a:t>(t-1) - </a:t>
            </a:r>
            <a:r>
              <a:rPr lang="en-US" sz="2800" dirty="0">
                <a:solidFill>
                  <a:srgbClr val="C00000"/>
                </a:solidFill>
              </a:rPr>
              <a:t>Y</a:t>
            </a:r>
            <a:r>
              <a:rPr lang="en-US" sz="2800" baseline="30000" dirty="0">
                <a:solidFill>
                  <a:srgbClr val="C00000"/>
                </a:solidFill>
              </a:rPr>
              <a:t>(t-2)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𝛂 </a:t>
            </a:r>
            <a:r>
              <a:rPr lang="en-US" sz="2800" dirty="0"/>
              <a:t>must be small for some iterations (e.g. between 0.1 and 0.5) </a:t>
            </a:r>
            <a:br>
              <a:rPr lang="en-US" sz="2800" dirty="0"/>
            </a:br>
            <a:r>
              <a:rPr lang="en-US" sz="2800" dirty="0"/>
              <a:t>and close to 1 (e.g. 0.9) afterwards.</a:t>
            </a:r>
          </a:p>
        </p:txBody>
      </p:sp>
    </p:spTree>
    <p:extLst>
      <p:ext uri="{BB962C8B-B14F-4D97-AF65-F5344CB8AC3E}">
        <p14:creationId xmlns:p14="http://schemas.microsoft.com/office/powerpoint/2010/main" val="2265826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667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early stop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/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800" dirty="0"/>
                  <a:t>You can avoid running all iterations of the gradient descent by evaluating</a:t>
                </a:r>
                <a:br>
                  <a:rPr lang="en-US" sz="2800" dirty="0"/>
                </a:br>
                <a:r>
                  <a:rPr lang="en-US" sz="2800" dirty="0"/>
                  <a:t>if the relative change of KL divergence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|/|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Is lower than a fixed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, for example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blipFill>
                <a:blip r:embed="rId2"/>
                <a:stretch>
                  <a:fillRect l="-1179" t="-1592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7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339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</a:t>
            </a:r>
            <a:r>
              <a:rPr lang="en-US" sz="4400" i="1" dirty="0" err="1"/>
              <a:t>kNN</a:t>
            </a:r>
            <a:r>
              <a:rPr lang="en-US" sz="4400" dirty="0"/>
              <a:t> and </a:t>
            </a:r>
            <a:r>
              <a:rPr lang="en-US" sz="4400" i="1" dirty="0" err="1"/>
              <a:t>dist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0454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Calculating distances in has quadratic cost.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Use KNN from the package </a:t>
            </a:r>
            <a:r>
              <a:rPr lang="en-US" sz="2800" dirty="0" err="1"/>
              <a:t>dbscan</a:t>
            </a:r>
            <a:r>
              <a:rPr lang="en-US" sz="2800" dirty="0"/>
              <a:t> to calculate distances in the </a:t>
            </a:r>
            <a:br>
              <a:rPr lang="en-US" sz="2800" dirty="0"/>
            </a:br>
            <a:r>
              <a:rPr lang="en-US" sz="2800" dirty="0"/>
              <a:t>function </a:t>
            </a:r>
            <a:r>
              <a:rPr lang="en-US" sz="2800" i="1" dirty="0" err="1"/>
              <a:t>casl_tsne_p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-	Use a transformation of </a:t>
            </a:r>
            <a:r>
              <a:rPr lang="en-US" sz="2800" i="1" dirty="0" err="1"/>
              <a:t>dist</a:t>
            </a:r>
            <a:r>
              <a:rPr lang="en-US" sz="2800" i="1" dirty="0"/>
              <a:t>(Y)</a:t>
            </a:r>
            <a:r>
              <a:rPr lang="en-US" sz="2800" dirty="0"/>
              <a:t> instead of the double </a:t>
            </a:r>
            <a:r>
              <a:rPr lang="en-US" sz="2800" i="1" dirty="0"/>
              <a:t>for</a:t>
            </a:r>
            <a:r>
              <a:rPr lang="en-US" sz="2800" dirty="0"/>
              <a:t> loop inside</a:t>
            </a:r>
            <a:br>
              <a:rPr lang="en-US" sz="2800" dirty="0"/>
            </a:br>
            <a:r>
              <a:rPr lang="en-US" sz="2800" dirty="0"/>
              <a:t>      the </a:t>
            </a:r>
            <a:r>
              <a:rPr lang="en-US" sz="2800" i="1" dirty="0" err="1"/>
              <a:t>casl_tsne</a:t>
            </a:r>
            <a:r>
              <a:rPr lang="en-US" sz="2800" i="1" dirty="0"/>
              <a:t> </a:t>
            </a:r>
            <a:r>
              <a:rPr lang="en-US" sz="2800" dirty="0"/>
              <a:t>function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7814-6723-EC05-FF02-9041926B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1" y="4622693"/>
            <a:ext cx="7772400" cy="20638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B2A77A-DC73-05FA-65CD-804E543CB161}"/>
              </a:ext>
            </a:extLst>
          </p:cNvPr>
          <p:cNvCxnSpPr>
            <a:stCxn id="5" idx="3"/>
          </p:cNvCxnSpPr>
          <p:nvPr/>
        </p:nvCxnSpPr>
        <p:spPr>
          <a:xfrm flipV="1">
            <a:off x="7952281" y="5654621"/>
            <a:ext cx="9818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07D40-6C89-D09A-95E4-BD6C51B41D46}"/>
              </a:ext>
            </a:extLst>
          </p:cNvPr>
          <p:cNvSpPr txBox="1"/>
          <p:nvPr/>
        </p:nvSpPr>
        <p:spPr>
          <a:xfrm>
            <a:off x="9059502" y="5469955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line of code</a:t>
            </a:r>
          </a:p>
        </p:txBody>
      </p:sp>
    </p:spTree>
    <p:extLst>
      <p:ext uri="{BB962C8B-B14F-4D97-AF65-F5344CB8AC3E}">
        <p14:creationId xmlns:p14="http://schemas.microsoft.com/office/powerpoint/2010/main" val="3926127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507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 err="1"/>
              <a:t>misc</a:t>
            </a:r>
            <a:r>
              <a:rPr lang="en-US" sz="4400" dirty="0"/>
              <a:t> improvements –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746199" y="1874728"/>
            <a:ext cx="109690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Provide an initialization from PCA or other algorithms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If the data has 100s/1000s of dimensions, provide as proxy input a PCA</a:t>
            </a:r>
            <a:br>
              <a:rPr lang="en-US" sz="2800" dirty="0"/>
            </a:br>
            <a:r>
              <a:rPr lang="en-US" sz="2800" dirty="0"/>
              <a:t>or other projection with fewer dimensions (e.g. 100)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Remember to center/standardize your data, e.g.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Clean you </a:t>
            </a:r>
            <a:r>
              <a:rPr lang="en-US" sz="2800" dirty="0" err="1"/>
              <a:t>NaNs</a:t>
            </a:r>
            <a:r>
              <a:rPr lang="en-US" sz="2800" dirty="0"/>
              <a:t>, Inf, … values, transform large values (e.g. income to </a:t>
            </a:r>
            <a:br>
              <a:rPr lang="en-US" sz="2800" dirty="0"/>
            </a:br>
            <a:r>
              <a:rPr lang="en-US" sz="2800" dirty="0"/>
              <a:t>log(income))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4DED4-EEDE-04F4-4F85-1BD5D69C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74" y="4665771"/>
            <a:ext cx="777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2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589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Other speed improvements (not for class)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670972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Barnes-Hut approximation</a:t>
            </a:r>
            <a:r>
              <a:rPr lang="en-US" sz="2800" dirty="0"/>
              <a:t>: creates a grid </a:t>
            </a:r>
            <a:br>
              <a:rPr lang="en-US" sz="2800" dirty="0"/>
            </a:br>
            <a:r>
              <a:rPr lang="en-US" sz="2800" dirty="0"/>
              <a:t>where distances are from the average of</a:t>
            </a:r>
            <a:br>
              <a:rPr lang="en-US" sz="2800" dirty="0"/>
            </a:br>
            <a:r>
              <a:rPr lang="en-US" sz="2800" dirty="0"/>
              <a:t>the points in each square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i="1" dirty="0"/>
          </a:p>
          <a:p>
            <a:pPr marL="457200" indent="-457200">
              <a:buFontTx/>
              <a:buChar char="-"/>
            </a:pPr>
            <a:r>
              <a:rPr lang="en-US" sz="2800" dirty="0">
                <a:hlinkClick r:id="rId3"/>
              </a:rPr>
              <a:t>Interpolation: </a:t>
            </a:r>
            <a:r>
              <a:rPr lang="en-US" sz="2800" dirty="0"/>
              <a:t>calculate distances on new</a:t>
            </a:r>
            <a:br>
              <a:rPr lang="en-US" sz="2800" dirty="0"/>
            </a:br>
            <a:r>
              <a:rPr lang="en-US" sz="2800" dirty="0"/>
              <a:t>points and combine them to extrapolate</a:t>
            </a:r>
            <a:br>
              <a:rPr lang="en-US" sz="2800" dirty="0"/>
            </a:br>
            <a:r>
              <a:rPr lang="en-US" sz="2800" dirty="0"/>
              <a:t>distances on your data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7FEC-5DED-CFB1-FFA8-8378B0DE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81" y="1187113"/>
            <a:ext cx="3618970" cy="2750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9818A-80ED-106F-0338-05AFECA8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96786" y="4042323"/>
            <a:ext cx="2834388" cy="27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325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benchmarking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165A0-020B-949A-B123-9CBEBDE1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41591"/>
            <a:ext cx="11134571" cy="50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samuelesoraggi.github.io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00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Clustering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357517-E05B-4A1B-E37B-F9A7BA7A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93" y="1248339"/>
            <a:ext cx="8376171" cy="53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94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F6D34-CD64-DDA2-1385-76429EC86AF1}"/>
              </a:ext>
            </a:extLst>
          </p:cNvPr>
          <p:cNvSpPr txBox="1"/>
          <p:nvPr/>
        </p:nvSpPr>
        <p:spPr>
          <a:xfrm>
            <a:off x="2172636" y="2314674"/>
            <a:ext cx="80938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unsupervised task where data points are grouped </a:t>
            </a:r>
            <a:br>
              <a:rPr lang="en-US" sz="2800" dirty="0"/>
            </a:br>
            <a:r>
              <a:rPr lang="en-US" sz="2800" dirty="0"/>
              <a:t>together according to a concept of being similar, e.g. 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Small distance between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Samples following 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Samples in dense areas of space </a:t>
            </a:r>
          </a:p>
        </p:txBody>
      </p:sp>
    </p:spTree>
    <p:extLst>
      <p:ext uri="{BB962C8B-B14F-4D97-AF65-F5344CB8AC3E}">
        <p14:creationId xmlns:p14="http://schemas.microsoft.com/office/powerpoint/2010/main" val="346914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5684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952318"/>
            <a:ext cx="5151711" cy="4905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E97CE-602E-D3C3-6871-8B1D804C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30289" r="44052" b="21007"/>
          <a:stretch/>
        </p:blipFill>
        <p:spPr>
          <a:xfrm>
            <a:off x="6599149" y="75955"/>
            <a:ext cx="5590321" cy="6706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 : some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5972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CDA0-9AB5-0328-917C-168E85BF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5" t="8761"/>
          <a:stretch/>
        </p:blipFill>
        <p:spPr>
          <a:xfrm>
            <a:off x="506133" y="2364864"/>
            <a:ext cx="3273488" cy="3117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AEDB9-FDDD-35A5-6A61-8D3314150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8" t="11981" r="6174" b="12849"/>
          <a:stretch/>
        </p:blipFill>
        <p:spPr>
          <a:xfrm>
            <a:off x="4658409" y="2454804"/>
            <a:ext cx="3284432" cy="2938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6DCDE-6F3D-EAAB-785A-3452AF25F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8" t="10945" r="4418" b="11520"/>
          <a:stretch/>
        </p:blipFill>
        <p:spPr>
          <a:xfrm>
            <a:off x="8507069" y="2544744"/>
            <a:ext cx="3278015" cy="2938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1593C-F4DE-CA22-A0B8-F41ED51998C8}"/>
              </a:ext>
            </a:extLst>
          </p:cNvPr>
          <p:cNvSpPr txBox="1"/>
          <p:nvPr/>
        </p:nvSpPr>
        <p:spPr>
          <a:xfrm>
            <a:off x="2432034" y="1078982"/>
            <a:ext cx="7737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Applications from data projection and the exercises </a:t>
            </a:r>
            <a:br>
              <a:rPr lang="en-US" sz="2800" dirty="0"/>
            </a:br>
            <a:r>
              <a:rPr lang="en-US" sz="2800" dirty="0"/>
              <a:t>naturally fit into a clustering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00563-778F-EF3C-B4A1-6F49BFE636B4}"/>
              </a:ext>
            </a:extLst>
          </p:cNvPr>
          <p:cNvSpPr txBox="1"/>
          <p:nvPr/>
        </p:nvSpPr>
        <p:spPr>
          <a:xfrm>
            <a:off x="894682" y="5460643"/>
            <a:ext cx="249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Transcriptomics of brain:</a:t>
            </a:r>
            <a:br>
              <a:rPr lang="en-US" dirty="0"/>
            </a:br>
            <a:r>
              <a:rPr lang="en-US" dirty="0"/>
              <a:t>finding cell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6AE69-E864-F49C-6C60-5224C67B32D6}"/>
              </a:ext>
            </a:extLst>
          </p:cNvPr>
          <p:cNvSpPr txBox="1"/>
          <p:nvPr/>
        </p:nvSpPr>
        <p:spPr>
          <a:xfrm>
            <a:off x="4630689" y="5402509"/>
            <a:ext cx="3025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genomics:</a:t>
            </a:r>
            <a:br>
              <a:rPr lang="en-US" dirty="0"/>
            </a:br>
            <a:r>
              <a:rPr lang="en-US" dirty="0"/>
              <a:t>identifying similar populations</a:t>
            </a:r>
            <a:br>
              <a:rPr lang="en-US" dirty="0"/>
            </a:br>
            <a:r>
              <a:rPr lang="en-US" dirty="0"/>
              <a:t>and subpopulations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FB291-D31E-C34D-C39A-C6B1730BBC6F}"/>
              </a:ext>
            </a:extLst>
          </p:cNvPr>
          <p:cNvSpPr txBox="1"/>
          <p:nvPr/>
        </p:nvSpPr>
        <p:spPr>
          <a:xfrm>
            <a:off x="8768191" y="5392878"/>
            <a:ext cx="255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 exercise:</a:t>
            </a:r>
            <a:br>
              <a:rPr lang="en-US" dirty="0"/>
            </a:br>
            <a:r>
              <a:rPr lang="en-US" dirty="0"/>
              <a:t>separating flower species</a:t>
            </a:r>
          </a:p>
        </p:txBody>
      </p:sp>
    </p:spTree>
    <p:extLst>
      <p:ext uri="{BB962C8B-B14F-4D97-AF65-F5344CB8AC3E}">
        <p14:creationId xmlns:p14="http://schemas.microsoft.com/office/powerpoint/2010/main" val="291285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116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0DCAF-0D96-A703-17C4-2ECF9E1AC091}"/>
              </a:ext>
            </a:extLst>
          </p:cNvPr>
          <p:cNvSpPr txBox="1"/>
          <p:nvPr/>
        </p:nvSpPr>
        <p:spPr>
          <a:xfrm>
            <a:off x="442913" y="1499016"/>
            <a:ext cx="74621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K-means: probably the most known clustering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cluster is represented by a point (</a:t>
            </a:r>
            <a:r>
              <a:rPr lang="en-US" sz="2400" b="1" dirty="0"/>
              <a:t>centroid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Pseudocode (k-means):</a:t>
            </a:r>
          </a:p>
          <a:p>
            <a:endParaRPr lang="en-US" sz="2400" dirty="0"/>
          </a:p>
          <a:p>
            <a:r>
              <a:rPr lang="en-US" sz="2400" i="1" dirty="0"/>
              <a:t>Define k centroids for the dataset</a:t>
            </a:r>
          </a:p>
          <a:p>
            <a:r>
              <a:rPr lang="en-US" sz="2400" i="1" dirty="0"/>
              <a:t>While(iterate)</a:t>
            </a:r>
          </a:p>
          <a:p>
            <a:r>
              <a:rPr lang="en-US" sz="2400" i="1" dirty="0"/>
              <a:t>		Assign each point to the closest centroid</a:t>
            </a:r>
          </a:p>
          <a:p>
            <a:pPr lvl="1"/>
            <a:r>
              <a:rPr lang="en-US" sz="2400" i="1" dirty="0"/>
              <a:t>	Recalculate centroids as average of assigned points</a:t>
            </a:r>
          </a:p>
          <a:p>
            <a:pPr lvl="1"/>
            <a:r>
              <a:rPr lang="en-US" sz="2400" i="1" dirty="0"/>
              <a:t>	If(stopping criteria) then(iterate=False)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173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99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E8D9C-CC8B-15CF-9E6B-5F9F19279C5B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E8D9C-CC8B-15CF-9E6B-5F9F1927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blipFill>
                <a:blip r:embed="rId2"/>
                <a:stretch>
                  <a:fillRect l="-1215" t="-1481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26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blipFill>
                <a:blip r:embed="rId2"/>
                <a:stretch>
                  <a:fillRect l="-1215" t="-1481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rom Sonrai Analytics">
            <a:extLst>
              <a:ext uri="{FF2B5EF4-FFF2-40B4-BE49-F238E27FC236}">
                <a16:creationId xmlns:a16="http://schemas.microsoft.com/office/drawing/2014/main" id="{1B44FB08-E125-C026-0B9F-72110CF1A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36" y="1839184"/>
            <a:ext cx="5236564" cy="50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F957F-F699-7C05-FACC-CDF9CF1379B4}"/>
              </a:ext>
            </a:extLst>
          </p:cNvPr>
          <p:cNvSpPr txBox="1"/>
          <p:nvPr/>
        </p:nvSpPr>
        <p:spPr>
          <a:xfrm>
            <a:off x="6955436" y="6501884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Sonrai Analytics</a:t>
            </a:r>
          </a:p>
        </p:txBody>
      </p:sp>
    </p:spTree>
    <p:extLst>
      <p:ext uri="{BB962C8B-B14F-4D97-AF65-F5344CB8AC3E}">
        <p14:creationId xmlns:p14="http://schemas.microsoft.com/office/powerpoint/2010/main" val="3319188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71281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priori knowledge about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(not always true)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Hierarchical clustering on a subsample to find a good </a:t>
                </a:r>
                <a:r>
                  <a:rPr lang="en-US" sz="2400" i="1" dirty="0"/>
                  <a:t>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712817" cy="4154984"/>
              </a:xfrm>
              <a:prstGeom prst="rect">
                <a:avLst/>
              </a:prstGeom>
              <a:blipFill>
                <a:blip r:embed="rId2"/>
                <a:stretch>
                  <a:fillRect l="-1151" t="-1216" r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21780D-B225-CB00-9D14-F0300EE75C0B}"/>
              </a:ext>
            </a:extLst>
          </p:cNvPr>
          <p:cNvSpPr/>
          <p:nvPr/>
        </p:nvSpPr>
        <p:spPr>
          <a:xfrm>
            <a:off x="839449" y="4077325"/>
            <a:ext cx="7196359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05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8420190" cy="526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priori knowledge about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(not always true)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Hierarchical clustering on a subsample to find a good </a:t>
                </a:r>
                <a:r>
                  <a:rPr lang="en-US" sz="2400" i="1" dirty="0"/>
                  <a:t>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Multiple random initializations and choose </a:t>
                </a:r>
                <a:r>
                  <a:rPr lang="en-US" sz="2400" i="1" dirty="0"/>
                  <a:t>“the best result”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Try to assign initial centroids not randomly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8420190" cy="5262979"/>
              </a:xfrm>
              <a:prstGeom prst="rect">
                <a:avLst/>
              </a:prstGeom>
              <a:blipFill>
                <a:blip r:embed="rId2"/>
                <a:stretch>
                  <a:fillRect l="-1054" t="-962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21780D-B225-CB00-9D14-F0300EE75C0B}"/>
              </a:ext>
            </a:extLst>
          </p:cNvPr>
          <p:cNvSpPr/>
          <p:nvPr/>
        </p:nvSpPr>
        <p:spPr>
          <a:xfrm>
            <a:off x="839449" y="4077325"/>
            <a:ext cx="7196359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2231-A124-3401-57A6-3EA553667D96}"/>
              </a:ext>
            </a:extLst>
          </p:cNvPr>
          <p:cNvSpPr/>
          <p:nvPr/>
        </p:nvSpPr>
        <p:spPr>
          <a:xfrm>
            <a:off x="839448" y="5168716"/>
            <a:ext cx="7903733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1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235237"/>
            <a:ext cx="68974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CLARANS (originating from PAM and CLARA)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on batches of data (reduced memory usage)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datapoints of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clusters not chosen</a:t>
            </a:r>
          </a:p>
          <a:p>
            <a:endParaRPr lang="en-US" sz="2400" dirty="0"/>
          </a:p>
          <a:p>
            <a:r>
              <a:rPr lang="en-US" sz="2400" dirty="0"/>
              <a:t>Affinity Propagation (AP)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point can be a cluster representative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message passing between datapoints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Consensus of clustering based on sent-received </a:t>
            </a:r>
            <a:br>
              <a:rPr lang="en-US" sz="2400" dirty="0"/>
            </a:br>
            <a:r>
              <a:rPr lang="en-US" sz="2400" dirty="0"/>
              <a:t>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 initialization of clusters or choice of </a:t>
            </a:r>
            <a:r>
              <a:rPr lang="en-US" sz="2400" b="1" i="1" dirty="0"/>
              <a:t>k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Tuning of a</a:t>
            </a:r>
            <a:r>
              <a:rPr lang="en-US" sz="2400" i="1" dirty="0"/>
              <a:t> </a:t>
            </a:r>
            <a:r>
              <a:rPr lang="en-US" sz="2400" i="1" dirty="0" err="1"/>
              <a:t>subclustering</a:t>
            </a:r>
            <a:r>
              <a:rPr lang="en-US" sz="2400" i="1" dirty="0"/>
              <a:t> preference </a:t>
            </a:r>
            <a:r>
              <a:rPr lang="en-US" sz="2400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583086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18711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CLARANS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DD3746-18C3-F1CF-2FC5-6A218825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15" y="997831"/>
            <a:ext cx="5860169" cy="58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152AC-960B-5E52-2B5C-238AC5DB27FC}"/>
              </a:ext>
            </a:extLst>
          </p:cNvPr>
          <p:cNvSpPr txBox="1"/>
          <p:nvPr/>
        </p:nvSpPr>
        <p:spPr>
          <a:xfrm>
            <a:off x="6994358" y="6488668"/>
            <a:ext cx="165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Wikiwand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9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2888A7-8A55-6018-C0AC-CAC3203F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9" y="1430109"/>
            <a:ext cx="10855781" cy="5427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009834"/>
            <a:ext cx="3266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>
                <a:hlinkClick r:id="rId3"/>
              </a:rPr>
              <a:t>Affinity Propagation (AP)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7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Develop a hierarchy of datapoints by </a:t>
                </a:r>
                <a:br>
                  <a:rPr lang="en-US" sz="2400" dirty="0"/>
                </a:br>
                <a:r>
                  <a:rPr lang="en-US" sz="2400" dirty="0"/>
                  <a:t>grouping/splitting them step by 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Top-down (divisive) or </a:t>
                </a:r>
                <a:br>
                  <a:rPr lang="en-US" sz="2400" dirty="0"/>
                </a:br>
                <a:r>
                  <a:rPr lang="en-US" sz="2400" dirty="0"/>
                  <a:t>bottom-up (agglomerative)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Criterias</a:t>
                </a:r>
                <a:r>
                  <a:rPr lang="en-US" sz="2400" dirty="0"/>
                  <a:t> for hierarchy (Linkage) are </a:t>
                </a:r>
                <a:br>
                  <a:rPr lang="en-US" sz="2400" dirty="0"/>
                </a:br>
                <a:r>
                  <a:rPr lang="en-US" sz="2400" dirty="0"/>
                  <a:t>many and change the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Very expensive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datapoints), </a:t>
                </a:r>
                <a:br>
                  <a:rPr lang="en-US" sz="2400" dirty="0"/>
                </a:br>
                <a:r>
                  <a:rPr lang="en-US" sz="2400" dirty="0"/>
                  <a:t>but best implementations are down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blipFill>
                <a:blip r:embed="rId2"/>
                <a:stretch>
                  <a:fillRect l="-1913" t="-1036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3077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23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Transcriptomics: 1.3 Million cells (rows) and ~30_000 genes (columns)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CB3E6-B665-4686-8DB7-C70524BB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4" y="1562106"/>
            <a:ext cx="10206061" cy="5268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E7784-26C9-D946-E5FC-6C4CCA2FBD1B}"/>
              </a:ext>
            </a:extLst>
          </p:cNvPr>
          <p:cNvSpPr txBox="1"/>
          <p:nvPr/>
        </p:nvSpPr>
        <p:spPr>
          <a:xfrm>
            <a:off x="132735" y="5380672"/>
            <a:ext cx="3414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activated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3985883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Develop a hierarchy of datapoints by </a:t>
                </a:r>
                <a:br>
                  <a:rPr lang="en-US" sz="2400" dirty="0"/>
                </a:br>
                <a:r>
                  <a:rPr lang="en-US" sz="2400" dirty="0"/>
                  <a:t>grouping/splitting them step by 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Top-down (divisive) or </a:t>
                </a:r>
                <a:br>
                  <a:rPr lang="en-US" sz="2400" dirty="0"/>
                </a:br>
                <a:r>
                  <a:rPr lang="en-US" sz="2400" dirty="0"/>
                  <a:t>bottom-up (agglomerative)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Criterias</a:t>
                </a:r>
                <a:r>
                  <a:rPr lang="en-US" sz="2400" dirty="0"/>
                  <a:t> for hierarchy (Linkage) are </a:t>
                </a:r>
                <a:br>
                  <a:rPr lang="en-US" sz="2400" dirty="0"/>
                </a:br>
                <a:r>
                  <a:rPr lang="en-US" sz="2400" dirty="0"/>
                  <a:t>many and change the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Very expensive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datapoints), </a:t>
                </a:r>
                <a:br>
                  <a:rPr lang="en-US" sz="2400" dirty="0"/>
                </a:br>
                <a:r>
                  <a:rPr lang="en-US" sz="2400" dirty="0"/>
                  <a:t>but best implementations are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down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blipFill>
                <a:blip r:embed="rId2"/>
                <a:stretch>
                  <a:fillRect l="-1913" t="-1036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DF3A768-9FD7-2B2F-3D1F-CDB71E98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0"/>
            <a:ext cx="6699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EE388-A355-25E3-9418-388719CEA951}"/>
              </a:ext>
            </a:extLst>
          </p:cNvPr>
          <p:cNvSpPr txBox="1"/>
          <p:nvPr/>
        </p:nvSpPr>
        <p:spPr>
          <a:xfrm>
            <a:off x="5492750" y="6459954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54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442914" y="1499016"/>
                <a:ext cx="464545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Develop a hierarchy of datapoints by </a:t>
                </a:r>
                <a:br>
                  <a:rPr lang="en-US" sz="2400" dirty="0"/>
                </a:br>
                <a:r>
                  <a:rPr lang="en-US" sz="2400" dirty="0"/>
                  <a:t>grouping/splitting them step by 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Top-down (divisive) or </a:t>
                </a:r>
                <a:br>
                  <a:rPr lang="en-US" sz="2400" dirty="0"/>
                </a:br>
                <a:r>
                  <a:rPr lang="en-US" sz="2400" dirty="0"/>
                  <a:t>bottom-up (agglomerative)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Criterias</a:t>
                </a:r>
                <a:r>
                  <a:rPr lang="en-US" sz="2400" dirty="0"/>
                  <a:t> for hierarchy (Linkage) are many and change the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Very expensive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datapoints), </a:t>
                </a:r>
                <a:br>
                  <a:rPr lang="en-US" sz="2400" dirty="0"/>
                </a:br>
                <a:r>
                  <a:rPr lang="en-US" sz="2400" dirty="0"/>
                  <a:t>but best implementations are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down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" y="1499016"/>
                <a:ext cx="4645454" cy="4524315"/>
              </a:xfrm>
              <a:prstGeom prst="rect">
                <a:avLst/>
              </a:prstGeom>
              <a:blipFill>
                <a:blip r:embed="rId2"/>
                <a:stretch>
                  <a:fillRect l="-1913" t="-1120" r="-273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24CAC9-0833-C71E-3093-35440901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26" y="1918040"/>
            <a:ext cx="7372574" cy="40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76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0DCAF-0D96-A703-17C4-2ECF9E1AC091}"/>
              </a:ext>
            </a:extLst>
          </p:cNvPr>
          <p:cNvSpPr txBox="1"/>
          <p:nvPr/>
        </p:nvSpPr>
        <p:spPr>
          <a:xfrm>
            <a:off x="442914" y="1499016"/>
            <a:ext cx="46454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Inertia is the sum of distances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between each point and its</a:t>
            </a:r>
            <a:br>
              <a:rPr lang="en-US" sz="2400" dirty="0"/>
            </a:br>
            <a:r>
              <a:rPr lang="en-US" sz="2400" dirty="0"/>
              <a:t>cluster centroid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use the bottom-up view</a:t>
            </a:r>
            <a:br>
              <a:rPr lang="en-US" sz="2400" dirty="0"/>
            </a:br>
            <a:r>
              <a:rPr lang="en-US" sz="2400" dirty="0"/>
              <a:t>to choose a number </a:t>
            </a:r>
            <a:r>
              <a:rPr lang="en-US" sz="2400" i="1" dirty="0"/>
              <a:t>k</a:t>
            </a:r>
            <a:r>
              <a:rPr lang="en-US" sz="2400" dirty="0"/>
              <a:t> of clusters</a:t>
            </a:r>
            <a:br>
              <a:rPr lang="en-US" sz="2400" dirty="0"/>
            </a:br>
            <a:r>
              <a:rPr lang="en-US" sz="2400" dirty="0"/>
              <a:t>for other methods, using a subsample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want to do it before small changes in inertia make </a:t>
            </a:r>
            <a:r>
              <a:rPr lang="en-US" sz="2400" i="1" dirty="0"/>
              <a:t>k</a:t>
            </a:r>
            <a:r>
              <a:rPr lang="en-US" sz="2400" dirty="0"/>
              <a:t> change a lot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517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methods: </a:t>
            </a:r>
            <a:r>
              <a:rPr lang="en-US" sz="4400" dirty="0"/>
              <a:t>cluster choice</a:t>
            </a:r>
            <a:r>
              <a:rPr lang="en-US" sz="6000" dirty="0"/>
              <a:t> </a:t>
            </a:r>
            <a:endParaRPr 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24CAC9-0833-C71E-3093-35440901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68" y="2872526"/>
            <a:ext cx="7103632" cy="394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75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80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methods: </a:t>
            </a:r>
            <a:r>
              <a:rPr lang="en-US" sz="4400" dirty="0"/>
              <a:t>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A5963-8EC3-4C4D-4689-75F331A0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12" y="1093947"/>
            <a:ext cx="8985175" cy="5592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7AAD6-1E9A-4BF9-7AB9-F33649B23C32}"/>
              </a:ext>
            </a:extLst>
          </p:cNvPr>
          <p:cNvSpPr txBox="1"/>
          <p:nvPr/>
        </p:nvSpPr>
        <p:spPr>
          <a:xfrm>
            <a:off x="7612285" y="6501884"/>
            <a:ext cx="457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machine-learning-with-r-the-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tidyverse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-and-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mlr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14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9530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7933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02619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BA7E21-B247-3F3F-2DEA-AE52DEC49F33}"/>
              </a:ext>
            </a:extLst>
          </p:cNvPr>
          <p:cNvSpPr/>
          <p:nvPr/>
        </p:nvSpPr>
        <p:spPr>
          <a:xfrm>
            <a:off x="3890164" y="2402326"/>
            <a:ext cx="861647" cy="861646"/>
          </a:xfrm>
          <a:prstGeom prst="ellipse">
            <a:avLst/>
          </a:prstGeom>
          <a:solidFill>
            <a:schemeClr val="accent1">
              <a:alpha val="496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37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/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r>
              <a:rPr lang="en-US" sz="2800" b="1" dirty="0"/>
              <a:t>Single Linkage</a:t>
            </a:r>
          </a:p>
          <a:p>
            <a:r>
              <a:rPr lang="en-US" sz="2800" b="1" dirty="0"/>
              <a:t>(M,R,O)	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094465-B379-8D29-393C-71B2C268ADE1}"/>
              </a:ext>
            </a:extLst>
          </p:cNvPr>
          <p:cNvSpPr/>
          <p:nvPr/>
        </p:nvSpPr>
        <p:spPr>
          <a:xfrm>
            <a:off x="5503984" y="3543149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95AD6B-4A64-E273-3CA1-583AE26AADDF}"/>
              </a:ext>
            </a:extLst>
          </p:cNvPr>
          <p:cNvSpPr/>
          <p:nvPr/>
        </p:nvSpPr>
        <p:spPr>
          <a:xfrm>
            <a:off x="7111286" y="3538556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E7617A-9E03-04EB-2DCB-FB07576FD74B}"/>
              </a:ext>
            </a:extLst>
          </p:cNvPr>
          <p:cNvSpPr/>
          <p:nvPr/>
        </p:nvSpPr>
        <p:spPr>
          <a:xfrm>
            <a:off x="7133137" y="4605356"/>
            <a:ext cx="861647" cy="861646"/>
          </a:xfrm>
          <a:prstGeom prst="ellipse">
            <a:avLst/>
          </a:prstGeom>
          <a:solidFill>
            <a:srgbClr val="FF0000">
              <a:alpha val="4998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91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63819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r>
              <a:rPr lang="en-US" sz="2800" b="1" dirty="0"/>
              <a:t>Single Linkage</a:t>
            </a:r>
          </a:p>
          <a:p>
            <a:r>
              <a:rPr lang="en-US" sz="2800" b="1" dirty="0"/>
              <a:t>(M,R,O)		(A)</a:t>
            </a:r>
          </a:p>
          <a:p>
            <a:endParaRPr lang="en-US" sz="2800" b="1" dirty="0"/>
          </a:p>
          <a:p>
            <a:r>
              <a:rPr lang="en-US" sz="2800" b="1" dirty="0"/>
              <a:t>Average Linkage</a:t>
            </a:r>
          </a:p>
          <a:p>
            <a:r>
              <a:rPr lang="en-US" sz="2800" b="1" dirty="0"/>
              <a:t>(M,R)		(O,A)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436807-0AEE-6244-14DE-20AE4FF324BA}"/>
              </a:ext>
            </a:extLst>
          </p:cNvPr>
          <p:cNvSpPr/>
          <p:nvPr/>
        </p:nvSpPr>
        <p:spPr>
          <a:xfrm>
            <a:off x="5408190" y="2567353"/>
            <a:ext cx="1110176" cy="1874017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3BBAF5-86F6-A456-34FC-1B0BB068FCC8}"/>
              </a:ext>
            </a:extLst>
          </p:cNvPr>
          <p:cNvSpPr/>
          <p:nvPr/>
        </p:nvSpPr>
        <p:spPr>
          <a:xfrm>
            <a:off x="7036692" y="2491991"/>
            <a:ext cx="1110176" cy="1874017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BB7F0-4292-0649-58C7-24FEBFD82089}"/>
              </a:ext>
            </a:extLst>
          </p:cNvPr>
          <p:cNvSpPr txBox="1"/>
          <p:nvPr/>
        </p:nvSpPr>
        <p:spPr>
          <a:xfrm>
            <a:off x="5432949" y="324433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Ȳ</a:t>
            </a:r>
            <a:r>
              <a:rPr lang="en-US" dirty="0"/>
              <a:t> = 156.5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A65BD-E776-2D76-9933-0A5C6E36CD8A}"/>
              </a:ext>
            </a:extLst>
          </p:cNvPr>
          <p:cNvSpPr txBox="1"/>
          <p:nvPr/>
        </p:nvSpPr>
        <p:spPr>
          <a:xfrm>
            <a:off x="7103784" y="324433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Ȳ</a:t>
            </a:r>
            <a:r>
              <a:rPr lang="en-US" dirty="0"/>
              <a:t> = 241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9C829-47A4-DD1D-03D8-FCEB0F29B6D0}"/>
              </a:ext>
            </a:extLst>
          </p:cNvPr>
          <p:cNvSpPr/>
          <p:nvPr/>
        </p:nvSpPr>
        <p:spPr>
          <a:xfrm>
            <a:off x="7160956" y="4687527"/>
            <a:ext cx="861647" cy="861646"/>
          </a:xfrm>
          <a:prstGeom prst="ellipse">
            <a:avLst/>
          </a:prstGeom>
          <a:solidFill>
            <a:srgbClr val="FF0000">
              <a:alpha val="4998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20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64852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r>
              <a:rPr lang="en-US" sz="2800" b="1" dirty="0"/>
              <a:t>Single Linkage</a:t>
            </a:r>
          </a:p>
          <a:p>
            <a:r>
              <a:rPr lang="en-US" sz="2800" b="1" dirty="0"/>
              <a:t>(M,R,O)		(A)</a:t>
            </a:r>
          </a:p>
          <a:p>
            <a:endParaRPr lang="en-US" sz="2800" b="1" dirty="0"/>
          </a:p>
          <a:p>
            <a:r>
              <a:rPr lang="en-US" sz="2800" b="1" dirty="0"/>
              <a:t>Average Linkage</a:t>
            </a:r>
          </a:p>
          <a:p>
            <a:r>
              <a:rPr lang="en-US" sz="2800" b="1" dirty="0"/>
              <a:t>(M,R)		(O,A)</a:t>
            </a:r>
          </a:p>
          <a:p>
            <a:endParaRPr lang="en-US" sz="2800" b="1" dirty="0"/>
          </a:p>
          <a:p>
            <a:r>
              <a:rPr lang="en-US" sz="2800" b="1" dirty="0"/>
              <a:t>Complete Linkage</a:t>
            </a:r>
          </a:p>
          <a:p>
            <a:r>
              <a:rPr lang="en-US" sz="2800" b="1" dirty="0"/>
              <a:t>(M</a:t>
            </a:r>
            <a:r>
              <a:rPr lang="en-US" sz="2800" b="1"/>
              <a:t>,R)	(O,A</a:t>
            </a:r>
            <a:r>
              <a:rPr lang="en-US" sz="2800" b="1" dirty="0"/>
              <a:t>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B8DCD7-57AC-10A0-ACEA-6969D368884A}"/>
              </a:ext>
            </a:extLst>
          </p:cNvPr>
          <p:cNvSpPr/>
          <p:nvPr/>
        </p:nvSpPr>
        <p:spPr>
          <a:xfrm>
            <a:off x="5517047" y="2471995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2BE546-76D8-54FE-5B66-E245AC97CE11}"/>
              </a:ext>
            </a:extLst>
          </p:cNvPr>
          <p:cNvSpPr/>
          <p:nvPr/>
        </p:nvSpPr>
        <p:spPr>
          <a:xfrm>
            <a:off x="7133137" y="2471995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48B6A5-FDE7-2FAC-F760-B1941041F326}"/>
              </a:ext>
            </a:extLst>
          </p:cNvPr>
          <p:cNvSpPr/>
          <p:nvPr/>
        </p:nvSpPr>
        <p:spPr>
          <a:xfrm>
            <a:off x="7133137" y="4605356"/>
            <a:ext cx="861647" cy="861646"/>
          </a:xfrm>
          <a:prstGeom prst="ellipse">
            <a:avLst/>
          </a:prstGeom>
          <a:solidFill>
            <a:srgbClr val="FF0000">
              <a:alpha val="4998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57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242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methods: </a:t>
            </a:r>
            <a:r>
              <a:rPr lang="en-US" sz="4400" dirty="0">
                <a:hlinkClick r:id="rId2"/>
              </a:rPr>
              <a:t>linkage effect</a:t>
            </a:r>
            <a:endParaRPr lang="en-US" sz="4400" dirty="0"/>
          </a:p>
        </p:txBody>
      </p:sp>
      <p:pic>
        <p:nvPicPr>
          <p:cNvPr id="7170" name="Picture 2" descr="Hierarchical Agglomerative Clustering Algorithm Example In Python | by Cory  Maklin | Towards Data Science">
            <a:extLst>
              <a:ext uri="{FF2B5EF4-FFF2-40B4-BE49-F238E27FC236}">
                <a16:creationId xmlns:a16="http://schemas.microsoft.com/office/drawing/2014/main" id="{CADDD907-F2CB-D56D-315F-6E5EBAA63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11" y="1187113"/>
            <a:ext cx="10107578" cy="56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D789E-B6B5-A23A-ED4C-9A04242F7EC1}"/>
              </a:ext>
            </a:extLst>
          </p:cNvPr>
          <p:cNvSpPr txBox="1"/>
          <p:nvPr/>
        </p:nvSpPr>
        <p:spPr>
          <a:xfrm rot="16200000">
            <a:off x="10724705" y="6041358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405097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788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Art: categorizing and exploring large quantities of paintings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C555-6C1B-2568-794E-0F67121C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7" y="1570716"/>
            <a:ext cx="9343725" cy="52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6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468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linkClick r:id="rId2"/>
              </a:rPr>
              <a:t>Density methods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5B2D0-E46C-30B8-52D2-654FE3EEF3F8}"/>
              </a:ext>
            </a:extLst>
          </p:cNvPr>
          <p:cNvSpPr txBox="1"/>
          <p:nvPr/>
        </p:nvSpPr>
        <p:spPr>
          <a:xfrm>
            <a:off x="442914" y="1499016"/>
            <a:ext cx="68875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Group points in dense areas of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Makes use of distances or density kernels (Gaussian, t-Student,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Suffer </a:t>
            </a:r>
            <a:r>
              <a:rPr lang="en-US" sz="2400" dirty="0">
                <a:solidFill>
                  <a:srgbClr val="FF0000"/>
                </a:solidFill>
              </a:rPr>
              <a:t>in low density areas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Capture</a:t>
            </a:r>
            <a:r>
              <a:rPr lang="en-US" sz="2400" dirty="0">
                <a:solidFill>
                  <a:srgbClr val="00B050"/>
                </a:solidFill>
              </a:rPr>
              <a:t> arbitrary cluster shapes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Quadratic cost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DBSCAN</a:t>
            </a:r>
            <a:r>
              <a:rPr lang="en-US" sz="2400" dirty="0"/>
              <a:t>	: classical distance-based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HDBSCAN</a:t>
            </a:r>
            <a:r>
              <a:rPr lang="en-US" sz="2400" dirty="0"/>
              <a:t>: hierarchical based on densities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FN-DBSCAN</a:t>
            </a:r>
            <a:r>
              <a:rPr lang="en-US" sz="2400" dirty="0"/>
              <a:t>: probabilistic neighborhood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DENCLUE 2</a:t>
            </a:r>
            <a:r>
              <a:rPr lang="en-US" sz="2400" dirty="0"/>
              <a:t>: based on density kernel</a:t>
            </a:r>
          </a:p>
        </p:txBody>
      </p:sp>
      <p:pic>
        <p:nvPicPr>
          <p:cNvPr id="10246" name="Picture 6" descr="Dbscan">
            <a:extLst>
              <a:ext uri="{FF2B5EF4-FFF2-40B4-BE49-F238E27FC236}">
                <a16:creationId xmlns:a16="http://schemas.microsoft.com/office/drawing/2014/main" id="{162F519E-0FFE-86D2-F19D-62CD1A564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1" t="12171" r="25210" b="12171"/>
          <a:stretch/>
        </p:blipFill>
        <p:spPr bwMode="auto">
          <a:xfrm>
            <a:off x="8147248" y="196792"/>
            <a:ext cx="3601838" cy="34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luster Analysis with DBSCAN : Density-based spatial clustering of  applications with noise | by Kavya Gajjar | Analytics Vidhya | Medium">
            <a:extLst>
              <a:ext uri="{FF2B5EF4-FFF2-40B4-BE49-F238E27FC236}">
                <a16:creationId xmlns:a16="http://schemas.microsoft.com/office/drawing/2014/main" id="{FC131607-A06D-B0A6-C8DE-67CE0050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48" y="3440708"/>
            <a:ext cx="3578485" cy="34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4350B-62AE-3142-1EFD-ECFFC433A2EE}"/>
              </a:ext>
            </a:extLst>
          </p:cNvPr>
          <p:cNvSpPr txBox="1"/>
          <p:nvPr/>
        </p:nvSpPr>
        <p:spPr>
          <a:xfrm rot="16200000">
            <a:off x="11213914" y="6063583"/>
            <a:ext cx="128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Kavja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Gajjar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3DA5D-0523-CCCE-95E1-4F81C2C6049C}"/>
              </a:ext>
            </a:extLst>
          </p:cNvPr>
          <p:cNvSpPr txBox="1"/>
          <p:nvPr/>
        </p:nvSpPr>
        <p:spPr>
          <a:xfrm rot="16200000">
            <a:off x="11204457" y="264629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Pueble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Rino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1C1AA0-4A77-229C-639C-B9FBBAA7DBF6}"/>
              </a:ext>
            </a:extLst>
          </p:cNvPr>
          <p:cNvSpPr txBox="1"/>
          <p:nvPr/>
        </p:nvSpPr>
        <p:spPr>
          <a:xfrm rot="16200000">
            <a:off x="7372766" y="172077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DBSCAN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E8A6C-E3C3-270A-2870-B3532D67EC2E}"/>
              </a:ext>
            </a:extLst>
          </p:cNvPr>
          <p:cNvSpPr txBox="1"/>
          <p:nvPr/>
        </p:nvSpPr>
        <p:spPr>
          <a:xfrm rot="16200000">
            <a:off x="7300632" y="5356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HDBSCAN</a:t>
            </a:r>
          </a:p>
        </p:txBody>
      </p:sp>
    </p:spTree>
    <p:extLst>
      <p:ext uri="{BB962C8B-B14F-4D97-AF65-F5344CB8AC3E}">
        <p14:creationId xmlns:p14="http://schemas.microsoft.com/office/powerpoint/2010/main" val="465212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468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Density methods</a:t>
            </a:r>
            <a:endParaRPr lang="en-US" sz="4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3CEE73-BF3B-0C91-0BBF-E7FCB29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0"/>
            <a:ext cx="11522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8BC9C9-634A-72D0-9C83-458739FA8448}"/>
              </a:ext>
            </a:extLst>
          </p:cNvPr>
          <p:cNvSpPr txBox="1"/>
          <p:nvPr/>
        </p:nvSpPr>
        <p:spPr>
          <a:xfrm rot="16200000">
            <a:off x="11247287" y="6063583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2335209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https://samuelesoraggi.github.io/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667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672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Bonus: </a:t>
            </a:r>
            <a:r>
              <a:rPr lang="en-US" sz="4400" dirty="0">
                <a:hlinkClick r:id="rId2"/>
              </a:rPr>
              <a:t>spectral clustering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5B2D0-E46C-30B8-52D2-654FE3EEF3F8}"/>
              </a:ext>
            </a:extLst>
          </p:cNvPr>
          <p:cNvSpPr txBox="1"/>
          <p:nvPr/>
        </p:nvSpPr>
        <p:spPr>
          <a:xfrm>
            <a:off x="335191" y="4501296"/>
            <a:ext cx="5218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Represents the data as a graph through a Laplacian matrix </a:t>
            </a:r>
            <a:r>
              <a:rPr lang="en-US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Applies SVD to </a:t>
            </a:r>
            <a:r>
              <a:rPr lang="en-US" sz="2400" i="1" dirty="0"/>
              <a:t>L, </a:t>
            </a:r>
            <a:r>
              <a:rPr lang="en-US" sz="2400" dirty="0"/>
              <a:t>and uses one of the previous algorithms on the features (eigenvectors)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3DA5D-0523-CCCE-95E1-4F81C2C6049C}"/>
              </a:ext>
            </a:extLst>
          </p:cNvPr>
          <p:cNvSpPr txBox="1"/>
          <p:nvPr/>
        </p:nvSpPr>
        <p:spPr>
          <a:xfrm rot="16200000">
            <a:off x="11054785" y="206884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Nvidia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25A93DC-362E-8482-D494-F3E7246B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" y="1137128"/>
            <a:ext cx="10929276" cy="33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A1924A-1937-1193-BE01-A277A97ADF18}"/>
              </a:ext>
            </a:extLst>
          </p:cNvPr>
          <p:cNvSpPr txBox="1"/>
          <p:nvPr/>
        </p:nvSpPr>
        <p:spPr>
          <a:xfrm>
            <a:off x="5553635" y="4501296"/>
            <a:ext cx="6303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 often </a:t>
            </a:r>
            <a:r>
              <a:rPr lang="en-US" sz="2400" dirty="0">
                <a:solidFill>
                  <a:srgbClr val="FF0000"/>
                </a:solidFill>
              </a:rPr>
              <a:t>ill-conditioned</a:t>
            </a:r>
            <a:endParaRPr lang="en-US" sz="2400" i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Calculation of </a:t>
            </a:r>
            <a:r>
              <a:rPr lang="en-US" sz="2400" dirty="0" err="1">
                <a:solidFill>
                  <a:srgbClr val="00B050"/>
                </a:solidFill>
              </a:rPr>
              <a:t>svd</a:t>
            </a:r>
            <a:r>
              <a:rPr lang="en-US" sz="2400" dirty="0">
                <a:solidFill>
                  <a:srgbClr val="00B050"/>
                </a:solidFill>
              </a:rPr>
              <a:t> costs </a:t>
            </a:r>
            <a:r>
              <a:rPr lang="en-US" sz="2400" dirty="0" err="1">
                <a:solidFill>
                  <a:srgbClr val="00B050"/>
                </a:solidFill>
              </a:rPr>
              <a:t>Nk</a:t>
            </a:r>
            <a:r>
              <a:rPr lang="en-US" sz="2400" dirty="0"/>
              <a:t> (k features)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similarities calculated through kernel has </a:t>
            </a:r>
            <a:r>
              <a:rPr lang="en-US" sz="2400" dirty="0">
                <a:solidFill>
                  <a:srgbClr val="FF0000"/>
                </a:solidFill>
              </a:rPr>
              <a:t>quadratic cost, </a:t>
            </a:r>
            <a:r>
              <a:rPr lang="en-US" sz="2400" dirty="0">
                <a:solidFill>
                  <a:srgbClr val="00B050"/>
                </a:solidFill>
              </a:rPr>
              <a:t>reduced to N </a:t>
            </a:r>
            <a:r>
              <a:rPr lang="en-US" sz="2400" dirty="0"/>
              <a:t>with nearest neighbors</a:t>
            </a:r>
            <a:endParaRPr lang="en-US" sz="2400" dirty="0">
              <a:solidFill>
                <a:srgbClr val="FF0000"/>
              </a:solidFill>
            </a:endParaRPr>
          </a:p>
          <a:p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190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54550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9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33412</TotalTime>
  <Words>4016</Words>
  <Application>Microsoft Macintosh PowerPoint</Application>
  <PresentationFormat>Widescreen</PresentationFormat>
  <Paragraphs>810</Paragraphs>
  <Slides>83</Slides>
  <Notes>1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Google Sans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Samuele Soraggi</cp:lastModifiedBy>
  <cp:revision>180</cp:revision>
  <dcterms:created xsi:type="dcterms:W3CDTF">2020-04-14T14:46:22Z</dcterms:created>
  <dcterms:modified xsi:type="dcterms:W3CDTF">2022-11-25T07:25:58Z</dcterms:modified>
</cp:coreProperties>
</file>